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4"/>
  </p:notesMasterIdLst>
  <p:handoutMasterIdLst>
    <p:handoutMasterId r:id="rId35"/>
  </p:handoutMasterIdLst>
  <p:sldIdLst>
    <p:sldId id="256" r:id="rId2"/>
    <p:sldId id="317" r:id="rId3"/>
    <p:sldId id="425" r:id="rId4"/>
    <p:sldId id="412" r:id="rId5"/>
    <p:sldId id="340" r:id="rId6"/>
    <p:sldId id="341" r:id="rId7"/>
    <p:sldId id="389" r:id="rId8"/>
    <p:sldId id="413" r:id="rId9"/>
    <p:sldId id="414" r:id="rId10"/>
    <p:sldId id="343" r:id="rId11"/>
    <p:sldId id="373" r:id="rId12"/>
    <p:sldId id="422" r:id="rId13"/>
    <p:sldId id="423" r:id="rId14"/>
    <p:sldId id="424" r:id="rId15"/>
    <p:sldId id="415" r:id="rId16"/>
    <p:sldId id="417" r:id="rId17"/>
    <p:sldId id="418" r:id="rId18"/>
    <p:sldId id="395" r:id="rId19"/>
    <p:sldId id="321" r:id="rId20"/>
    <p:sldId id="426" r:id="rId21"/>
    <p:sldId id="322" r:id="rId22"/>
    <p:sldId id="408" r:id="rId23"/>
    <p:sldId id="375" r:id="rId24"/>
    <p:sldId id="419" r:id="rId25"/>
    <p:sldId id="387" r:id="rId26"/>
    <p:sldId id="410" r:id="rId27"/>
    <p:sldId id="324" r:id="rId28"/>
    <p:sldId id="420" r:id="rId29"/>
    <p:sldId id="358" r:id="rId30"/>
    <p:sldId id="402" r:id="rId31"/>
    <p:sldId id="427" r:id="rId32"/>
    <p:sldId id="428" r:id="rId33"/>
  </p:sldIdLst>
  <p:sldSz cx="9144000" cy="6858000" type="screen4x3"/>
  <p:notesSz cx="7099300" cy="10234613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18137668-E4AA-4FF2-8BC2-29B731FE8941}">
          <p14:sldIdLst>
            <p14:sldId id="256"/>
            <p14:sldId id="317"/>
            <p14:sldId id="425"/>
            <p14:sldId id="412"/>
            <p14:sldId id="340"/>
            <p14:sldId id="341"/>
            <p14:sldId id="389"/>
            <p14:sldId id="413"/>
            <p14:sldId id="414"/>
            <p14:sldId id="343"/>
            <p14:sldId id="373"/>
            <p14:sldId id="422"/>
            <p14:sldId id="423"/>
            <p14:sldId id="424"/>
            <p14:sldId id="415"/>
            <p14:sldId id="417"/>
            <p14:sldId id="418"/>
            <p14:sldId id="395"/>
            <p14:sldId id="321"/>
            <p14:sldId id="426"/>
            <p14:sldId id="322"/>
            <p14:sldId id="408"/>
            <p14:sldId id="375"/>
            <p14:sldId id="419"/>
            <p14:sldId id="387"/>
            <p14:sldId id="410"/>
            <p14:sldId id="324"/>
            <p14:sldId id="420"/>
            <p14:sldId id="358"/>
            <p14:sldId id="402"/>
            <p14:sldId id="427"/>
            <p14:sldId id="428"/>
          </p14:sldIdLst>
        </p14:section>
        <p14:section name="未命名的章節" id="{BD8170B2-8EF1-46F2-9CC2-04E1FABA0681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770" autoAdjust="0"/>
    <p:restoredTop sz="91995" autoAdjust="0"/>
  </p:normalViewPr>
  <p:slideViewPr>
    <p:cSldViewPr>
      <p:cViewPr varScale="1">
        <p:scale>
          <a:sx n="107" d="100"/>
          <a:sy n="107" d="100"/>
        </p:scale>
        <p:origin x="2070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0E92FF96-B655-413A-93CE-FA1E2FB84619}" type="datetimeFigureOut">
              <a:rPr lang="zh-TW" altLang="en-US" smtClean="0"/>
              <a:t>2023/4/17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4CC74F42-E49F-4115-BE05-DEB60BF6F96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4755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64A14182-CC5F-47EE-971A-16B50E587D74}" type="datetimeFigureOut">
              <a:rPr lang="zh-TW" altLang="en-US" smtClean="0"/>
              <a:t>2023/4/17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C3591784-569A-4563-B137-4EC37C51C6C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3175360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591784-569A-4563-B137-4EC37C51C6C9}" type="slidenum">
              <a:rPr lang="zh-TW" altLang="en-US" smtClean="0"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740014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591784-569A-4563-B137-4EC37C51C6C9}" type="slidenum">
              <a:rPr lang="zh-TW" altLang="en-US" smtClean="0"/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092517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0A9808B-BF78-4C57-B122-DC7089FA13EF}" type="datetime1">
              <a:rPr lang="zh-TW" altLang="en-US" smtClean="0"/>
              <a:t>2023/4/17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3124200" y="6520259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0" y="0"/>
            <a:ext cx="9144000" cy="1988840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26000">
                <a:schemeClr val="tx1">
                  <a:lumMod val="95000"/>
                  <a:lumOff val="5000"/>
                </a:schemeClr>
              </a:gs>
              <a:gs pos="90000">
                <a:schemeClr val="tx1">
                  <a:lumMod val="95000"/>
                  <a:lumOff val="5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F3377-2235-4E4F-9748-C18C26DAFF8B}" type="datetime1">
              <a:rPr lang="zh-TW" altLang="en-US" smtClean="0"/>
              <a:t>2023/4/17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3124200" y="6520259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7F70A-3748-4298-977F-7E9C74694C44}" type="datetime1">
              <a:rPr lang="zh-TW" altLang="en-US" smtClean="0"/>
              <a:t>2023/4/17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3124200" y="6520259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4785395"/>
          </a:xfrm>
        </p:spPr>
        <p:txBody>
          <a:bodyPr>
            <a:normAutofit/>
          </a:bodyPr>
          <a:lstStyle>
            <a:lvl1pPr>
              <a:defRPr sz="2800" b="1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ABC4E-A0DB-45BE-AA88-846D0F8AC711}" type="datetime1">
              <a:rPr lang="zh-TW" altLang="en-US" smtClean="0"/>
              <a:t>2023/4/17</a:t>
            </a:fld>
            <a:endParaRPr lang="zh-TW" alt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3124200" y="6520259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TW" dirty="0" smtClean="0"/>
              <a:t>12-</a:t>
            </a:r>
            <a:fld id="{73DA0BB7-265A-403C-9275-D587AB510EDC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170DE8-270C-4164-9C0F-930E706EA2D4}" type="datetime1">
              <a:rPr lang="zh-TW" altLang="en-US" smtClean="0"/>
              <a:t>2023/4/17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3124200" y="6520259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7DCDA-DD82-45CF-968E-DC39FADB73E2}" type="datetime1">
              <a:rPr lang="zh-TW" altLang="en-US" smtClean="0"/>
              <a:t>2023/4/17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>
          <a:xfrm>
            <a:off x="3124200" y="6520259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9BBDDE-B884-4BD8-BF39-D15DE22D3A3D}" type="datetime1">
              <a:rPr lang="zh-TW" altLang="en-US" smtClean="0"/>
              <a:t>2023/4/17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>
          <a:xfrm>
            <a:off x="3124200" y="6520259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7B492-8690-4B32-8D89-3E1C2E2D195C}" type="datetime1">
              <a:rPr lang="zh-TW" altLang="en-US" smtClean="0"/>
              <a:t>2023/4/17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>
          <a:xfrm>
            <a:off x="3124200" y="6520259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7C4864-2CFE-4FDB-9B4E-45E4A3258ED7}" type="datetime1">
              <a:rPr lang="zh-TW" altLang="en-US" smtClean="0"/>
              <a:t>2023/4/17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>
          <a:xfrm>
            <a:off x="3124200" y="6520259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5C9621-B13C-45A0-A4A9-BC5B2A97FCD4}" type="datetime1">
              <a:rPr lang="zh-TW" altLang="en-US" smtClean="0"/>
              <a:t>2023/4/17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>
          <a:xfrm>
            <a:off x="3124200" y="6520259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470BFA-6B6E-4B94-9F07-640E3BC43304}" type="datetime1">
              <a:rPr lang="zh-TW" altLang="en-US" smtClean="0"/>
              <a:t>2023/4/17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>
          <a:xfrm>
            <a:off x="3124200" y="6520259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0" y="6525344"/>
            <a:ext cx="9144000" cy="33265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0" y="980728"/>
            <a:ext cx="9144000" cy="72008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26000">
                <a:schemeClr val="tx1">
                  <a:lumMod val="95000"/>
                  <a:lumOff val="5000"/>
                </a:schemeClr>
              </a:gs>
              <a:gs pos="90000">
                <a:schemeClr val="tx1">
                  <a:lumMod val="95000"/>
                  <a:lumOff val="5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9361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268760"/>
            <a:ext cx="8229600" cy="48574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45333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86EE57A2-1381-485A-937F-CC474A314F31}" type="datetime1">
              <a:rPr lang="zh-TW" altLang="en-US" smtClean="0"/>
              <a:t>2023/4/17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614864" y="6525344"/>
            <a:ext cx="2133600" cy="2880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1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r>
              <a:rPr lang="en-US" altLang="zh-TW" dirty="0" smtClean="0"/>
              <a:t>12-</a:t>
            </a:r>
            <a:fld id="{73DA0BB7-265A-403C-9275-D587AB510EDC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  <p:sp>
        <p:nvSpPr>
          <p:cNvPr id="9" name="文字方塊 8"/>
          <p:cNvSpPr txBox="1"/>
          <p:nvPr userDrawn="1"/>
        </p:nvSpPr>
        <p:spPr>
          <a:xfrm>
            <a:off x="0" y="6525344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b="1" dirty="0" smtClean="0">
                <a:solidFill>
                  <a:schemeClr val="bg1">
                    <a:lumMod val="75000"/>
                  </a:schemeClr>
                </a:solidFill>
                <a:latin typeface="Centaur" pitchFamily="18" charset="0"/>
              </a:rPr>
              <a:t>Song-Nien</a:t>
            </a:r>
            <a:r>
              <a:rPr lang="en-US" altLang="zh-TW" sz="1400" b="1" baseline="0" dirty="0" smtClean="0">
                <a:solidFill>
                  <a:schemeClr val="bg1">
                    <a:lumMod val="75000"/>
                  </a:schemeClr>
                </a:solidFill>
                <a:latin typeface="Centaur" pitchFamily="18" charset="0"/>
              </a:rPr>
              <a:t> Tang</a:t>
            </a:r>
            <a:endParaRPr lang="zh-TW" altLang="en-US" sz="1400" b="1" dirty="0">
              <a:solidFill>
                <a:schemeClr val="bg1">
                  <a:lumMod val="75000"/>
                </a:schemeClr>
              </a:solidFill>
              <a:latin typeface="Centaur" pitchFamily="18" charset="0"/>
            </a:endParaRPr>
          </a:p>
        </p:txBody>
      </p:sp>
      <p:sp>
        <p:nvSpPr>
          <p:cNvPr id="10" name="文字方塊 9"/>
          <p:cNvSpPr txBox="1"/>
          <p:nvPr userDrawn="1"/>
        </p:nvSpPr>
        <p:spPr>
          <a:xfrm>
            <a:off x="0" y="6551200"/>
            <a:ext cx="18356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b="1" i="1" dirty="0" smtClean="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itchFamily="18" charset="0"/>
              </a:rPr>
              <a:t>Logic_Design_Lab</a:t>
            </a:r>
            <a:endParaRPr lang="zh-TW" altLang="en-US" sz="1400" b="1" i="1" dirty="0">
              <a:solidFill>
                <a:schemeClr val="bg1">
                  <a:lumMod val="6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mbria" pitchFamily="18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0" hangingPunct="1">
        <a:spcBef>
          <a:spcPct val="0"/>
        </a:spcBef>
        <a:buNone/>
        <a:defRPr sz="3600" b="1" kern="1200">
          <a:solidFill>
            <a:schemeClr val="tx1">
              <a:lumMod val="75000"/>
              <a:lumOff val="2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0" y="0"/>
            <a:ext cx="9144000" cy="1988840"/>
          </a:xfrm>
        </p:spPr>
        <p:txBody>
          <a:bodyPr anchor="ctr" anchorCtr="1">
            <a:normAutofit/>
          </a:bodyPr>
          <a:lstStyle/>
          <a:p>
            <a:r>
              <a:rPr lang="en-US" altLang="zh-TW" sz="4400" b="1" dirty="0" smtClean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Lab05-FPGA Flow (I)</a:t>
            </a:r>
            <a:endParaRPr lang="en-US" altLang="zh-TW" sz="4400" b="1" dirty="0">
              <a:solidFill>
                <a:schemeClr val="bg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副標題 2"/>
          <p:cNvSpPr txBox="1">
            <a:spLocks/>
          </p:cNvSpPr>
          <p:nvPr/>
        </p:nvSpPr>
        <p:spPr>
          <a:xfrm>
            <a:off x="683568" y="3096344"/>
            <a:ext cx="7704856" cy="1268760"/>
          </a:xfrm>
          <a:prstGeom prst="rect">
            <a:avLst/>
          </a:prstGeom>
        </p:spPr>
        <p:txBody>
          <a:bodyPr vert="horz" lIns="91440" tIns="45720" rIns="91440" bIns="45720" rtlCol="0" anchor="ctr" anchorCtr="1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Song-Nien</a:t>
            </a:r>
            <a:r>
              <a:rPr lang="zh-TW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TW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Tang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336" y="5229200"/>
            <a:ext cx="1409611" cy="122413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副標題 2"/>
          <p:cNvSpPr txBox="1">
            <a:spLocks/>
          </p:cNvSpPr>
          <p:nvPr/>
        </p:nvSpPr>
        <p:spPr>
          <a:xfrm>
            <a:off x="0" y="5013176"/>
            <a:ext cx="9144000" cy="1440160"/>
          </a:xfrm>
          <a:prstGeom prst="rect">
            <a:avLst/>
          </a:prstGeom>
        </p:spPr>
        <p:txBody>
          <a:bodyPr vert="horz" lIns="91440" tIns="45720" rIns="91440" bIns="45720" rtlCol="0" anchor="ctr" anchorCtr="1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Department </a:t>
            </a:r>
            <a:r>
              <a:rPr lang="en-US" altLang="zh-TW" sz="2000" b="1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of Information &amp; Computer </a:t>
            </a:r>
            <a:r>
              <a:rPr lang="en-US" altLang="zh-TW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Engineering</a:t>
            </a:r>
          </a:p>
          <a:p>
            <a:r>
              <a:rPr lang="en-US" altLang="zh-TW" sz="2000" b="1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Chung Yuan Christian </a:t>
            </a:r>
            <a:r>
              <a:rPr lang="en-US" altLang="zh-TW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University</a:t>
            </a:r>
          </a:p>
          <a:p>
            <a:r>
              <a:rPr lang="en-US" altLang="zh-TW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sntang@ice.cycu.edu.tw</a:t>
            </a:r>
            <a:endParaRPr lang="en-US" altLang="zh-TW" sz="2000" b="1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51365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68560" y="908720"/>
            <a:ext cx="10224562" cy="5538304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GUI Window</a:t>
            </a:r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-468560" y="1309410"/>
            <a:ext cx="1656183" cy="193325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-468561" y="3429000"/>
            <a:ext cx="1656183" cy="144480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1253066" y="1309410"/>
            <a:ext cx="8359494" cy="367240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 11"/>
          <p:cNvSpPr/>
          <p:nvPr/>
        </p:nvSpPr>
        <p:spPr>
          <a:xfrm>
            <a:off x="-468561" y="5060138"/>
            <a:ext cx="10224563" cy="138688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TW" dirty="0"/>
              <a:t>5</a:t>
            </a:r>
            <a:r>
              <a:rPr lang="en-US" altLang="zh-TW" dirty="0" smtClean="0"/>
              <a:t>-</a:t>
            </a:r>
            <a:fld id="{73DA0BB7-265A-403C-9275-D587AB510EDC}" type="slidenum">
              <a:rPr lang="zh-TW" altLang="en-US" smtClean="0"/>
              <a:pPr/>
              <a:t>10</a:t>
            </a:fld>
            <a:endParaRPr lang="zh-TW" altLang="en-US" dirty="0"/>
          </a:p>
        </p:txBody>
      </p:sp>
      <p:sp>
        <p:nvSpPr>
          <p:cNvPr id="10" name="文字方塊 9"/>
          <p:cNvSpPr txBox="1"/>
          <p:nvPr/>
        </p:nvSpPr>
        <p:spPr>
          <a:xfrm>
            <a:off x="107504" y="210706"/>
            <a:ext cx="3070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 smtClean="0">
                <a:solidFill>
                  <a:srgbClr val="FF0000"/>
                </a:solidFill>
              </a:rPr>
              <a:t>會出現你設的</a:t>
            </a:r>
            <a:r>
              <a:rPr lang="en-US" altLang="zh-TW" b="1" dirty="0" smtClean="0">
                <a:solidFill>
                  <a:srgbClr val="FF0000"/>
                </a:solidFill>
              </a:rPr>
              <a:t>”Project Name”</a:t>
            </a:r>
            <a:endParaRPr lang="en-US" b="1" dirty="0">
              <a:solidFill>
                <a:srgbClr val="FF0000"/>
              </a:solidFill>
            </a:endParaRPr>
          </a:p>
        </p:txBody>
      </p:sp>
      <p:cxnSp>
        <p:nvCxnSpPr>
          <p:cNvPr id="11" name="直線接點 10"/>
          <p:cNvCxnSpPr>
            <a:stCxn id="10" idx="2"/>
          </p:cNvCxnSpPr>
          <p:nvPr/>
        </p:nvCxnSpPr>
        <p:spPr>
          <a:xfrm flipH="1">
            <a:off x="1043608" y="580038"/>
            <a:ext cx="599124" cy="3286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0438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52536" y="1127069"/>
            <a:ext cx="9966045" cy="5398275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Verilog code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TW" dirty="0"/>
              <a:t>5</a:t>
            </a:r>
            <a:r>
              <a:rPr lang="en-US" altLang="zh-TW" dirty="0" smtClean="0"/>
              <a:t>-</a:t>
            </a:r>
            <a:fld id="{73DA0BB7-265A-403C-9275-D587AB510EDC}" type="slidenum">
              <a:rPr lang="zh-TW" altLang="en-US" smtClean="0"/>
              <a:pPr/>
              <a:t>11</a:t>
            </a:fld>
            <a:endParaRPr lang="zh-TW" altLang="en-US" dirty="0"/>
          </a:p>
        </p:txBody>
      </p:sp>
      <p:sp>
        <p:nvSpPr>
          <p:cNvPr id="8" name="橢圓 7"/>
          <p:cNvSpPr/>
          <p:nvPr/>
        </p:nvSpPr>
        <p:spPr>
          <a:xfrm>
            <a:off x="-252536" y="1700808"/>
            <a:ext cx="958984" cy="360040"/>
          </a:xfrm>
          <a:prstGeom prst="ellipse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30212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96552" y="843648"/>
            <a:ext cx="10100792" cy="5681696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Run Synthesis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TW" dirty="0"/>
              <a:t>5</a:t>
            </a:r>
            <a:r>
              <a:rPr lang="en-US" altLang="zh-TW" dirty="0" smtClean="0"/>
              <a:t>-</a:t>
            </a:r>
            <a:fld id="{73DA0BB7-265A-403C-9275-D587AB510EDC}" type="slidenum">
              <a:rPr lang="zh-TW" altLang="en-US" smtClean="0"/>
              <a:pPr/>
              <a:t>12</a:t>
            </a:fld>
            <a:endParaRPr lang="zh-TW" altLang="en-US" dirty="0"/>
          </a:p>
        </p:txBody>
      </p:sp>
      <p:sp>
        <p:nvSpPr>
          <p:cNvPr id="10" name="矩形 9"/>
          <p:cNvSpPr/>
          <p:nvPr/>
        </p:nvSpPr>
        <p:spPr>
          <a:xfrm>
            <a:off x="-366454" y="5373216"/>
            <a:ext cx="4752528" cy="9361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7" name="直線接點 6"/>
          <p:cNvCxnSpPr/>
          <p:nvPr/>
        </p:nvCxnSpPr>
        <p:spPr>
          <a:xfrm>
            <a:off x="3419872" y="1700808"/>
            <a:ext cx="1512168" cy="0"/>
          </a:xfrm>
          <a:prstGeom prst="line">
            <a:avLst/>
          </a:prstGeom>
          <a:ln w="12700">
            <a:solidFill>
              <a:srgbClr val="FF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6944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View Schematics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TW" dirty="0"/>
              <a:t>5</a:t>
            </a:r>
            <a:r>
              <a:rPr lang="en-US" altLang="zh-TW" dirty="0" smtClean="0"/>
              <a:t>-</a:t>
            </a:r>
            <a:fld id="{73DA0BB7-265A-403C-9275-D587AB510EDC}" type="slidenum">
              <a:rPr lang="zh-TW" altLang="en-US" smtClean="0"/>
              <a:pPr/>
              <a:t>13</a:t>
            </a:fld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20047" y="893539"/>
            <a:ext cx="9984093" cy="5616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080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68560" y="815352"/>
            <a:ext cx="10151096" cy="5709992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View RTL Schematic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TW" dirty="0"/>
              <a:t>5</a:t>
            </a:r>
            <a:r>
              <a:rPr lang="en-US" altLang="zh-TW" dirty="0" smtClean="0"/>
              <a:t>-</a:t>
            </a:r>
            <a:fld id="{73DA0BB7-265A-403C-9275-D587AB510EDC}" type="slidenum">
              <a:rPr lang="zh-TW" altLang="en-US" smtClean="0"/>
              <a:pPr/>
              <a:t>14</a:t>
            </a:fld>
            <a:endParaRPr lang="zh-TW" altLang="en-US" dirty="0"/>
          </a:p>
        </p:txBody>
      </p:sp>
      <p:sp>
        <p:nvSpPr>
          <p:cNvPr id="5" name="文字方塊 4"/>
          <p:cNvSpPr txBox="1"/>
          <p:nvPr/>
        </p:nvSpPr>
        <p:spPr>
          <a:xfrm>
            <a:off x="7235868" y="2132856"/>
            <a:ext cx="1125629" cy="461665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zh-TW" altLang="en-US" sz="2400" b="1" dirty="0">
                <a:solidFill>
                  <a:srgbClr val="0000FF"/>
                </a:solidFill>
              </a:rPr>
              <a:t>截</a:t>
            </a:r>
            <a:r>
              <a:rPr lang="zh-TW" altLang="en-US" sz="2400" b="1" dirty="0" smtClean="0">
                <a:solidFill>
                  <a:srgbClr val="0000FF"/>
                </a:solidFill>
              </a:rPr>
              <a:t>圖</a:t>
            </a:r>
            <a:r>
              <a:rPr lang="en-US" altLang="zh-TW" sz="2400" b="1" dirty="0" smtClean="0">
                <a:solidFill>
                  <a:srgbClr val="0000FF"/>
                </a:solidFill>
              </a:rPr>
              <a:t>1 !</a:t>
            </a:r>
            <a:endParaRPr lang="en-US" sz="2400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2382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40568" y="980728"/>
            <a:ext cx="9865096" cy="5549117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View Technology Schematic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TW" dirty="0"/>
              <a:t>5</a:t>
            </a:r>
            <a:r>
              <a:rPr lang="en-US" altLang="zh-TW" dirty="0" smtClean="0"/>
              <a:t>-</a:t>
            </a:r>
            <a:fld id="{73DA0BB7-265A-403C-9275-D587AB510EDC}" type="slidenum">
              <a:rPr lang="zh-TW" altLang="en-US" smtClean="0"/>
              <a:pPr/>
              <a:t>15</a:t>
            </a:fld>
            <a:endParaRPr lang="zh-TW" altLang="en-US" dirty="0"/>
          </a:p>
        </p:txBody>
      </p:sp>
      <p:sp>
        <p:nvSpPr>
          <p:cNvPr id="6" name="橢圓 5"/>
          <p:cNvSpPr/>
          <p:nvPr/>
        </p:nvSpPr>
        <p:spPr>
          <a:xfrm>
            <a:off x="2195737" y="2348880"/>
            <a:ext cx="1368152" cy="144016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40641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83272" y="774453"/>
            <a:ext cx="10710543" cy="5801544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View </a:t>
            </a:r>
            <a:r>
              <a:rPr lang="en-US" altLang="zh-TW" dirty="0" smtClean="0"/>
              <a:t>Technology Schematic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TW" dirty="0" smtClean="0"/>
              <a:t>5-</a:t>
            </a:r>
            <a:fld id="{73DA0BB7-265A-403C-9275-D587AB510EDC}" type="slidenum">
              <a:rPr lang="zh-TW" altLang="en-US" smtClean="0"/>
              <a:pPr/>
              <a:t>16</a:t>
            </a:fld>
            <a:endParaRPr lang="zh-TW" altLang="en-US" dirty="0"/>
          </a:p>
        </p:txBody>
      </p:sp>
      <p:sp>
        <p:nvSpPr>
          <p:cNvPr id="5" name="文字方塊 4"/>
          <p:cNvSpPr txBox="1"/>
          <p:nvPr/>
        </p:nvSpPr>
        <p:spPr>
          <a:xfrm>
            <a:off x="7235868" y="2132856"/>
            <a:ext cx="1125629" cy="461665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zh-TW" altLang="en-US" sz="2400" b="1" dirty="0">
                <a:solidFill>
                  <a:srgbClr val="0000FF"/>
                </a:solidFill>
              </a:rPr>
              <a:t>截</a:t>
            </a:r>
            <a:r>
              <a:rPr lang="zh-TW" altLang="en-US" sz="2400" b="1" dirty="0" smtClean="0">
                <a:solidFill>
                  <a:srgbClr val="0000FF"/>
                </a:solidFill>
              </a:rPr>
              <a:t>圖</a:t>
            </a:r>
            <a:r>
              <a:rPr lang="en-US" altLang="zh-TW" sz="2400" b="1" dirty="0" smtClean="0">
                <a:solidFill>
                  <a:srgbClr val="0000FF"/>
                </a:solidFill>
              </a:rPr>
              <a:t>2 !</a:t>
            </a:r>
            <a:endParaRPr lang="en-US" sz="2400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3899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91893" y="904596"/>
            <a:ext cx="10127786" cy="569688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Run </a:t>
            </a:r>
            <a:r>
              <a:rPr lang="en-US" altLang="zh-TW" dirty="0" smtClean="0"/>
              <a:t>Fitter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TW" dirty="0"/>
              <a:t>5</a:t>
            </a:r>
            <a:r>
              <a:rPr lang="en-US" altLang="zh-TW" dirty="0" smtClean="0"/>
              <a:t>-</a:t>
            </a:r>
            <a:fld id="{73DA0BB7-265A-403C-9275-D587AB510EDC}" type="slidenum">
              <a:rPr lang="zh-TW" altLang="en-US" smtClean="0"/>
              <a:pPr/>
              <a:t>17</a:t>
            </a:fld>
            <a:endParaRPr lang="zh-TW" altLang="en-US" dirty="0"/>
          </a:p>
        </p:txBody>
      </p:sp>
      <p:sp>
        <p:nvSpPr>
          <p:cNvPr id="6" name="矩形 5"/>
          <p:cNvSpPr/>
          <p:nvPr/>
        </p:nvSpPr>
        <p:spPr>
          <a:xfrm>
            <a:off x="-324544" y="5514232"/>
            <a:ext cx="4536504" cy="7950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48118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Run </a:t>
            </a:r>
            <a:r>
              <a:rPr lang="en-US" altLang="zh-TW" dirty="0" smtClean="0"/>
              <a:t>Fitter (Warning)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TW" dirty="0"/>
              <a:t>5</a:t>
            </a:r>
            <a:r>
              <a:rPr lang="en-US" altLang="zh-TW" dirty="0" smtClean="0"/>
              <a:t>-</a:t>
            </a:r>
            <a:fld id="{73DA0BB7-265A-403C-9275-D587AB510EDC}" type="slidenum">
              <a:rPr lang="zh-TW" altLang="en-US" smtClean="0"/>
              <a:pPr/>
              <a:t>18</a:t>
            </a:fld>
            <a:endParaRPr lang="zh-TW" altLang="en-US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206" y="2420888"/>
            <a:ext cx="8640960" cy="19646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54558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 smtClean="0"/>
              <a:t>Altera FPGA Design Flow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altLang="zh-TW" sz="2200" dirty="0" smtClean="0">
                <a:solidFill>
                  <a:schemeClr val="bg1">
                    <a:lumMod val="65000"/>
                  </a:schemeClr>
                </a:solidFill>
              </a:rPr>
              <a:t>Design RTL code (.v)</a:t>
            </a:r>
          </a:p>
          <a:p>
            <a:pPr>
              <a:defRPr/>
            </a:pPr>
            <a:r>
              <a:rPr lang="en-US" altLang="zh-TW" sz="2200" dirty="0" smtClean="0">
                <a:solidFill>
                  <a:schemeClr val="bg1">
                    <a:lumMod val="65000"/>
                  </a:schemeClr>
                </a:solidFill>
              </a:rPr>
              <a:t>Find device type</a:t>
            </a:r>
          </a:p>
          <a:p>
            <a:pPr>
              <a:defRPr/>
            </a:pPr>
            <a:r>
              <a:rPr lang="en-US" altLang="zh-TW" sz="2200" dirty="0" smtClean="0"/>
              <a:t>Use Quartus-II tools</a:t>
            </a:r>
          </a:p>
          <a:p>
            <a:pPr lvl="1">
              <a:defRPr/>
            </a:pPr>
            <a:r>
              <a:rPr lang="en-US" altLang="zh-TW" sz="2000" dirty="0" smtClean="0">
                <a:solidFill>
                  <a:schemeClr val="bg1">
                    <a:lumMod val="65000"/>
                  </a:schemeClr>
                </a:solidFill>
              </a:rPr>
              <a:t>Synthesize</a:t>
            </a:r>
          </a:p>
          <a:p>
            <a:pPr lvl="1">
              <a:defRPr/>
            </a:pPr>
            <a:r>
              <a:rPr lang="en-US" altLang="zh-TW" sz="2000" dirty="0" smtClean="0">
                <a:solidFill>
                  <a:srgbClr val="FF0000"/>
                </a:solidFill>
              </a:rPr>
              <a:t>Implement Design</a:t>
            </a:r>
          </a:p>
          <a:p>
            <a:pPr lvl="2">
              <a:defRPr/>
            </a:pPr>
            <a:r>
              <a:rPr lang="en-US" altLang="zh-TW" sz="1800" dirty="0" smtClean="0">
                <a:solidFill>
                  <a:srgbClr val="FF0000"/>
                </a:solidFill>
              </a:rPr>
              <a:t>Constraint assignment</a:t>
            </a:r>
          </a:p>
          <a:p>
            <a:pPr lvl="2">
              <a:defRPr/>
            </a:pPr>
            <a:r>
              <a:rPr lang="en-US" altLang="zh-TW" sz="1800" dirty="0" smtClean="0">
                <a:solidFill>
                  <a:srgbClr val="FF0000"/>
                </a:solidFill>
              </a:rPr>
              <a:t>Pin assignment</a:t>
            </a:r>
          </a:p>
          <a:p>
            <a:pPr lvl="1">
              <a:defRPr/>
            </a:pPr>
            <a:r>
              <a:rPr lang="en-US" altLang="zh-TW" sz="2000" dirty="0" smtClean="0">
                <a:solidFill>
                  <a:schemeClr val="bg1">
                    <a:lumMod val="65000"/>
                  </a:schemeClr>
                </a:solidFill>
              </a:rPr>
              <a:t>Generate bit-stream</a:t>
            </a:r>
          </a:p>
          <a:p>
            <a:pPr lvl="1">
              <a:defRPr/>
            </a:pPr>
            <a:r>
              <a:rPr lang="en-US" altLang="zh-TW" sz="2000" dirty="0" smtClean="0">
                <a:solidFill>
                  <a:schemeClr val="bg1">
                    <a:lumMod val="65000"/>
                  </a:schemeClr>
                </a:solidFill>
              </a:rPr>
              <a:t>Configure Target Device </a:t>
            </a:r>
          </a:p>
          <a:p>
            <a:pPr>
              <a:defRPr/>
            </a:pPr>
            <a:r>
              <a:rPr lang="en-US" altLang="zh-TW" sz="2000" dirty="0">
                <a:solidFill>
                  <a:schemeClr val="bg1">
                    <a:lumMod val="65000"/>
                  </a:schemeClr>
                </a:solidFill>
              </a:rPr>
              <a:t>Use ModelSim-Altera</a:t>
            </a:r>
          </a:p>
          <a:p>
            <a:pPr lvl="1">
              <a:defRPr/>
            </a:pPr>
            <a:r>
              <a:rPr lang="en-US" altLang="zh-TW" sz="1600" dirty="0">
                <a:solidFill>
                  <a:schemeClr val="bg1">
                    <a:lumMod val="65000"/>
                  </a:schemeClr>
                </a:solidFill>
              </a:rPr>
              <a:t>Post-Simulation</a:t>
            </a:r>
            <a:endParaRPr lang="zh-TW" altLang="en-US" sz="1600" dirty="0">
              <a:solidFill>
                <a:schemeClr val="bg1">
                  <a:lumMod val="65000"/>
                </a:schemeClr>
              </a:solidFill>
            </a:endParaRPr>
          </a:p>
          <a:p>
            <a:pPr>
              <a:defRPr/>
            </a:pPr>
            <a:endParaRPr lang="zh-TW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TW" dirty="0"/>
              <a:t>5</a:t>
            </a:r>
            <a:r>
              <a:rPr lang="en-US" altLang="zh-TW" dirty="0" smtClean="0"/>
              <a:t>-</a:t>
            </a:r>
            <a:fld id="{73DA0BB7-265A-403C-9275-D587AB510EDC}" type="slidenum">
              <a:rPr lang="zh-TW" altLang="en-US" smtClean="0"/>
              <a:pPr/>
              <a:t>19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34352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 smtClean="0"/>
              <a:t>Altera FPGA Design Flow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altLang="zh-TW" sz="2200" dirty="0" smtClean="0">
                <a:solidFill>
                  <a:schemeClr val="bg1">
                    <a:lumMod val="65000"/>
                  </a:schemeClr>
                </a:solidFill>
              </a:rPr>
              <a:t>Design RTL code (.v)</a:t>
            </a:r>
          </a:p>
          <a:p>
            <a:pPr>
              <a:defRPr/>
            </a:pPr>
            <a:r>
              <a:rPr lang="en-US" altLang="zh-TW" sz="2200" dirty="0" smtClean="0">
                <a:solidFill>
                  <a:schemeClr val="bg1">
                    <a:lumMod val="65000"/>
                  </a:schemeClr>
                </a:solidFill>
              </a:rPr>
              <a:t>Find device type</a:t>
            </a:r>
          </a:p>
          <a:p>
            <a:pPr>
              <a:defRPr/>
            </a:pPr>
            <a:r>
              <a:rPr lang="en-US" altLang="zh-TW" sz="2200" dirty="0" smtClean="0"/>
              <a:t>Use Quartus-II tools</a:t>
            </a:r>
          </a:p>
          <a:p>
            <a:pPr lvl="1">
              <a:defRPr/>
            </a:pPr>
            <a:r>
              <a:rPr lang="en-US" altLang="zh-TW" sz="2000" dirty="0" smtClean="0">
                <a:solidFill>
                  <a:srgbClr val="FF0000"/>
                </a:solidFill>
              </a:rPr>
              <a:t>Synthesis</a:t>
            </a:r>
          </a:p>
          <a:p>
            <a:pPr lvl="1">
              <a:defRPr/>
            </a:pPr>
            <a:r>
              <a:rPr lang="en-US" altLang="zh-TW" sz="2000" dirty="0" smtClean="0">
                <a:solidFill>
                  <a:schemeClr val="bg1">
                    <a:lumMod val="65000"/>
                  </a:schemeClr>
                </a:solidFill>
              </a:rPr>
              <a:t>Implement Design</a:t>
            </a:r>
          </a:p>
          <a:p>
            <a:pPr lvl="1">
              <a:defRPr/>
            </a:pPr>
            <a:r>
              <a:rPr lang="en-US" altLang="zh-TW" sz="2000" dirty="0" smtClean="0">
                <a:solidFill>
                  <a:schemeClr val="bg1">
                    <a:lumMod val="65000"/>
                  </a:schemeClr>
                </a:solidFill>
              </a:rPr>
              <a:t>Generate bit-stream</a:t>
            </a:r>
          </a:p>
          <a:p>
            <a:pPr lvl="1">
              <a:defRPr/>
            </a:pPr>
            <a:r>
              <a:rPr lang="en-US" altLang="zh-TW" sz="2000" dirty="0" smtClean="0">
                <a:solidFill>
                  <a:schemeClr val="bg1">
                    <a:lumMod val="65000"/>
                  </a:schemeClr>
                </a:solidFill>
              </a:rPr>
              <a:t>Configure Target Device</a:t>
            </a:r>
          </a:p>
          <a:p>
            <a:pPr>
              <a:defRPr/>
            </a:pPr>
            <a:r>
              <a:rPr lang="en-US" altLang="zh-TW" dirty="0" smtClean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TW" sz="2000" dirty="0">
                <a:solidFill>
                  <a:schemeClr val="bg1">
                    <a:lumMod val="65000"/>
                  </a:schemeClr>
                </a:solidFill>
              </a:rPr>
              <a:t>Use ModelSim-Altera</a:t>
            </a:r>
          </a:p>
          <a:p>
            <a:pPr lvl="1">
              <a:defRPr/>
            </a:pPr>
            <a:r>
              <a:rPr lang="en-US" altLang="zh-TW" sz="1600" dirty="0">
                <a:solidFill>
                  <a:schemeClr val="bg1">
                    <a:lumMod val="65000"/>
                  </a:schemeClr>
                </a:solidFill>
              </a:rPr>
              <a:t>Post-Simulation</a:t>
            </a:r>
            <a:endParaRPr lang="zh-TW" altLang="en-US" sz="1600" dirty="0">
              <a:solidFill>
                <a:schemeClr val="bg1">
                  <a:lumMod val="65000"/>
                </a:schemeClr>
              </a:solidFill>
            </a:endParaRPr>
          </a:p>
          <a:p>
            <a:pPr marL="57150" indent="0">
              <a:buNone/>
              <a:defRPr/>
            </a:pPr>
            <a:endParaRPr lang="zh-TW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TW" dirty="0" smtClean="0"/>
              <a:t>5=</a:t>
            </a:r>
            <a:fld id="{73DA0BB7-265A-403C-9275-D587AB510EDC}" type="slidenum">
              <a:rPr lang="zh-TW" altLang="en-US" smtClean="0"/>
              <a:pPr/>
              <a:t>2</a:t>
            </a:fld>
            <a:endParaRPr lang="zh-TW" altLang="en-US" dirty="0"/>
          </a:p>
        </p:txBody>
      </p:sp>
      <p:sp>
        <p:nvSpPr>
          <p:cNvPr id="5" name="文字方塊 4"/>
          <p:cNvSpPr txBox="1"/>
          <p:nvPr/>
        </p:nvSpPr>
        <p:spPr>
          <a:xfrm>
            <a:off x="3635896" y="2348880"/>
            <a:ext cx="4392488" cy="36933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TW" altLang="en-US" b="1" dirty="0" smtClean="0">
                <a:solidFill>
                  <a:srgbClr val="C00000"/>
                </a:solidFill>
              </a:rPr>
              <a:t>使用先前的</a:t>
            </a:r>
            <a:r>
              <a:rPr lang="en-US" altLang="zh-TW" b="1" dirty="0" err="1" smtClean="0">
                <a:solidFill>
                  <a:srgbClr val="C00000"/>
                </a:solidFill>
              </a:rPr>
              <a:t>Counter.v</a:t>
            </a:r>
            <a:r>
              <a:rPr lang="en-US" altLang="zh-TW" b="1" dirty="0" smtClean="0">
                <a:solidFill>
                  <a:srgbClr val="C00000"/>
                </a:solidFill>
              </a:rPr>
              <a:t> (Lab03</a:t>
            </a:r>
            <a:r>
              <a:rPr lang="zh-TW" altLang="en-US" b="1" dirty="0" smtClean="0">
                <a:solidFill>
                  <a:srgbClr val="C00000"/>
                </a:solidFill>
              </a:rPr>
              <a:t>或</a:t>
            </a:r>
            <a:r>
              <a:rPr lang="en-US" altLang="zh-TW" b="1" dirty="0" smtClean="0">
                <a:solidFill>
                  <a:srgbClr val="C00000"/>
                </a:solidFill>
              </a:rPr>
              <a:t>Lab04</a:t>
            </a:r>
            <a:r>
              <a:rPr lang="zh-TW" altLang="en-US" b="1" dirty="0" smtClean="0">
                <a:solidFill>
                  <a:srgbClr val="C00000"/>
                </a:solidFill>
              </a:rPr>
              <a:t>皆可</a:t>
            </a:r>
            <a:r>
              <a:rPr lang="en-US" altLang="zh-TW" b="1" dirty="0" smtClean="0">
                <a:solidFill>
                  <a:srgbClr val="C00000"/>
                </a:solidFill>
              </a:rPr>
              <a:t>)</a:t>
            </a:r>
            <a:endParaRPr lang="zh-TW" altLang="en-US" b="1" dirty="0">
              <a:solidFill>
                <a:srgbClr val="C00000"/>
              </a:solidFill>
            </a:endParaRPr>
          </a:p>
        </p:txBody>
      </p:sp>
      <p:cxnSp>
        <p:nvCxnSpPr>
          <p:cNvPr id="7" name="直線接點 6"/>
          <p:cNvCxnSpPr/>
          <p:nvPr/>
        </p:nvCxnSpPr>
        <p:spPr>
          <a:xfrm>
            <a:off x="2915816" y="1772816"/>
            <a:ext cx="720080" cy="5760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接點 8"/>
          <p:cNvCxnSpPr/>
          <p:nvPr/>
        </p:nvCxnSpPr>
        <p:spPr>
          <a:xfrm flipV="1">
            <a:off x="2483768" y="2348880"/>
            <a:ext cx="1152128" cy="3693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6483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 smtClean="0"/>
              <a:t>Constraints assignment 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TW" dirty="0"/>
              <a:t>5</a:t>
            </a:r>
            <a:r>
              <a:rPr lang="en-US" altLang="zh-TW" dirty="0" smtClean="0"/>
              <a:t>-</a:t>
            </a:r>
            <a:fld id="{73DA0BB7-265A-403C-9275-D587AB510EDC}" type="slidenum">
              <a:rPr lang="zh-TW" altLang="en-US" smtClean="0"/>
              <a:pPr/>
              <a:t>20</a:t>
            </a:fld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77729" y="1129221"/>
            <a:ext cx="9899458" cy="5362207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1115616" y="1700808"/>
            <a:ext cx="1368152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7090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圖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75556" y="836712"/>
            <a:ext cx="10295112" cy="5576519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 smtClean="0"/>
              <a:t>Constraints assignment 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TW" dirty="0"/>
              <a:t>5</a:t>
            </a:r>
            <a:r>
              <a:rPr lang="en-US" altLang="zh-TW" dirty="0" smtClean="0"/>
              <a:t>-</a:t>
            </a:r>
            <a:fld id="{73DA0BB7-265A-403C-9275-D587AB510EDC}" type="slidenum">
              <a:rPr lang="zh-TW" altLang="en-US" smtClean="0"/>
              <a:pPr/>
              <a:t>21</a:t>
            </a:fld>
            <a:endParaRPr lang="zh-TW" altLang="en-US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3728" y="2348880"/>
            <a:ext cx="3628057" cy="1925922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0" y="1052736"/>
            <a:ext cx="1043608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直線接點 20"/>
          <p:cNvCxnSpPr/>
          <p:nvPr/>
        </p:nvCxnSpPr>
        <p:spPr>
          <a:xfrm>
            <a:off x="1043608" y="1196752"/>
            <a:ext cx="1152128" cy="115212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" name="直線接點 8"/>
          <p:cNvCxnSpPr/>
          <p:nvPr/>
        </p:nvCxnSpPr>
        <p:spPr>
          <a:xfrm>
            <a:off x="287524" y="3501008"/>
            <a:ext cx="1620180" cy="1008112"/>
          </a:xfrm>
          <a:prstGeom prst="line">
            <a:avLst/>
          </a:prstGeom>
          <a:ln w="12700">
            <a:solidFill>
              <a:srgbClr val="FF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字方塊 10"/>
          <p:cNvSpPr txBox="1"/>
          <p:nvPr/>
        </p:nvSpPr>
        <p:spPr>
          <a:xfrm>
            <a:off x="1907704" y="4380511"/>
            <a:ext cx="187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 smtClean="0">
                <a:solidFill>
                  <a:srgbClr val="FF00FF"/>
                </a:solidFill>
              </a:rPr>
              <a:t>先點選此</a:t>
            </a:r>
            <a:r>
              <a:rPr lang="en-US" altLang="zh-TW" b="1" dirty="0" smtClean="0">
                <a:solidFill>
                  <a:srgbClr val="FF00FF"/>
                </a:solidFill>
              </a:rPr>
              <a:t>item!</a:t>
            </a:r>
            <a:endParaRPr lang="en-US" b="1" dirty="0">
              <a:solidFill>
                <a:srgbClr val="FF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3782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53025" y="908720"/>
            <a:ext cx="10250049" cy="555211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Constraints assignment </a:t>
            </a:r>
            <a:r>
              <a:rPr lang="en-US" altLang="zh-TW" dirty="0" smtClean="0"/>
              <a:t>[cont’d]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TW" dirty="0"/>
              <a:t>5</a:t>
            </a:r>
            <a:r>
              <a:rPr lang="en-US" altLang="zh-TW" dirty="0" smtClean="0"/>
              <a:t>-</a:t>
            </a:r>
            <a:fld id="{73DA0BB7-265A-403C-9275-D587AB510EDC}" type="slidenum">
              <a:rPr lang="zh-TW" altLang="en-US" smtClean="0"/>
              <a:pPr/>
              <a:t>22</a:t>
            </a:fld>
            <a:endParaRPr lang="zh-TW" altLang="en-US" dirty="0"/>
          </a:p>
        </p:txBody>
      </p:sp>
      <p:grpSp>
        <p:nvGrpSpPr>
          <p:cNvPr id="14" name="群組 13"/>
          <p:cNvGrpSpPr/>
          <p:nvPr/>
        </p:nvGrpSpPr>
        <p:grpSpPr>
          <a:xfrm>
            <a:off x="2411760" y="764704"/>
            <a:ext cx="4599004" cy="5310096"/>
            <a:chOff x="4183966" y="866880"/>
            <a:chExt cx="4599004" cy="5310096"/>
          </a:xfrm>
        </p:grpSpPr>
        <p:pic>
          <p:nvPicPr>
            <p:cNvPr id="6" name="圖片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83966" y="2841264"/>
              <a:ext cx="3497698" cy="3335712"/>
            </a:xfrm>
            <a:prstGeom prst="rect">
              <a:avLst/>
            </a:prstGeom>
          </p:spPr>
        </p:pic>
        <p:grpSp>
          <p:nvGrpSpPr>
            <p:cNvPr id="12" name="群組 11"/>
            <p:cNvGrpSpPr/>
            <p:nvPr/>
          </p:nvGrpSpPr>
          <p:grpSpPr>
            <a:xfrm>
              <a:off x="4222812" y="866880"/>
              <a:ext cx="4560158" cy="3676737"/>
              <a:chOff x="4222812" y="866880"/>
              <a:chExt cx="4560158" cy="3676737"/>
            </a:xfrm>
          </p:grpSpPr>
          <p:pic>
            <p:nvPicPr>
              <p:cNvPr id="3" name="圖片 2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357242" y="866880"/>
                <a:ext cx="3391222" cy="1800200"/>
              </a:xfrm>
              <a:prstGeom prst="rect">
                <a:avLst/>
              </a:prstGeom>
            </p:spPr>
          </p:pic>
          <p:sp>
            <p:nvSpPr>
              <p:cNvPr id="21" name="橢圓 20"/>
              <p:cNvSpPr/>
              <p:nvPr/>
            </p:nvSpPr>
            <p:spPr>
              <a:xfrm>
                <a:off x="8278914" y="1916832"/>
                <a:ext cx="504056" cy="288032"/>
              </a:xfrm>
              <a:prstGeom prst="ellipse">
                <a:avLst/>
              </a:prstGeom>
              <a:noFill/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cxnSp>
            <p:nvCxnSpPr>
              <p:cNvPr id="22" name="直線接點 21"/>
              <p:cNvCxnSpPr/>
              <p:nvPr/>
            </p:nvCxnSpPr>
            <p:spPr>
              <a:xfrm flipV="1">
                <a:off x="7164288" y="2184923"/>
                <a:ext cx="1223607" cy="656341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橢圓 22"/>
              <p:cNvSpPr/>
              <p:nvPr/>
            </p:nvSpPr>
            <p:spPr>
              <a:xfrm>
                <a:off x="4222812" y="4005064"/>
                <a:ext cx="709228" cy="216024"/>
              </a:xfrm>
              <a:prstGeom prst="ellipse">
                <a:avLst/>
              </a:prstGeom>
              <a:noFill/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4" name="橢圓 23"/>
              <p:cNvSpPr/>
              <p:nvPr/>
            </p:nvSpPr>
            <p:spPr>
              <a:xfrm>
                <a:off x="5768142" y="4309097"/>
                <a:ext cx="288032" cy="234520"/>
              </a:xfrm>
              <a:prstGeom prst="ellipse">
                <a:avLst/>
              </a:prstGeom>
              <a:noFill/>
              <a:ln w="127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</p:grpSp>
      </p:grpSp>
      <p:sp>
        <p:nvSpPr>
          <p:cNvPr id="28" name="橢圓 27"/>
          <p:cNvSpPr/>
          <p:nvPr/>
        </p:nvSpPr>
        <p:spPr>
          <a:xfrm>
            <a:off x="119066" y="1145106"/>
            <a:ext cx="914400" cy="133164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9" name="直線接點 28"/>
          <p:cNvCxnSpPr/>
          <p:nvPr/>
        </p:nvCxnSpPr>
        <p:spPr>
          <a:xfrm flipV="1">
            <a:off x="1033466" y="1058499"/>
            <a:ext cx="2551570" cy="15318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 30"/>
          <p:cNvSpPr/>
          <p:nvPr/>
        </p:nvSpPr>
        <p:spPr>
          <a:xfrm>
            <a:off x="-180528" y="6089574"/>
            <a:ext cx="547260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600" dirty="0">
                <a:solidFill>
                  <a:srgbClr val="FF0000"/>
                </a:solidFill>
              </a:rPr>
              <a:t>create_clock -period 25.000 -name clk_1 [get_ports {clk}]</a:t>
            </a:r>
            <a:endParaRPr lang="zh-TW" altLang="en-US" sz="1600" dirty="0">
              <a:solidFill>
                <a:srgbClr val="FF0000"/>
              </a:solidFill>
            </a:endParaRPr>
          </a:p>
        </p:txBody>
      </p:sp>
      <p:cxnSp>
        <p:nvCxnSpPr>
          <p:cNvPr id="32" name="直線接點 31"/>
          <p:cNvCxnSpPr/>
          <p:nvPr/>
        </p:nvCxnSpPr>
        <p:spPr>
          <a:xfrm flipH="1" flipV="1">
            <a:off x="804475" y="6077512"/>
            <a:ext cx="320660" cy="7864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橢圓 33"/>
          <p:cNvSpPr/>
          <p:nvPr/>
        </p:nvSpPr>
        <p:spPr>
          <a:xfrm>
            <a:off x="-338134" y="5838444"/>
            <a:ext cx="2605878" cy="236356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8" name="直線接點 17"/>
          <p:cNvCxnSpPr/>
          <p:nvPr/>
        </p:nvCxnSpPr>
        <p:spPr>
          <a:xfrm>
            <a:off x="5649661" y="2462728"/>
            <a:ext cx="1620180" cy="1008112"/>
          </a:xfrm>
          <a:prstGeom prst="line">
            <a:avLst/>
          </a:prstGeom>
          <a:ln w="12700">
            <a:solidFill>
              <a:srgbClr val="FF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字方塊 18"/>
          <p:cNvSpPr txBox="1"/>
          <p:nvPr/>
        </p:nvSpPr>
        <p:spPr>
          <a:xfrm>
            <a:off x="6650395" y="3470840"/>
            <a:ext cx="2223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rgbClr val="FF00FF"/>
                </a:solidFill>
              </a:rPr>
              <a:t>設定完後</a:t>
            </a:r>
            <a:r>
              <a:rPr lang="zh-TW" altLang="en-US" b="1" dirty="0" smtClean="0">
                <a:solidFill>
                  <a:srgbClr val="FF00FF"/>
                </a:solidFill>
              </a:rPr>
              <a:t>點選此</a:t>
            </a:r>
            <a:r>
              <a:rPr lang="en-US" altLang="zh-TW" b="1" dirty="0" smtClean="0">
                <a:solidFill>
                  <a:srgbClr val="FF00FF"/>
                </a:solidFill>
              </a:rPr>
              <a:t>item</a:t>
            </a:r>
            <a:endParaRPr lang="en-US" b="1" dirty="0">
              <a:solidFill>
                <a:srgbClr val="FF00FF"/>
              </a:solidFill>
            </a:endParaRPr>
          </a:p>
        </p:txBody>
      </p:sp>
      <p:sp>
        <p:nvSpPr>
          <p:cNvPr id="20" name="文字方塊 19"/>
          <p:cNvSpPr txBox="1"/>
          <p:nvPr/>
        </p:nvSpPr>
        <p:spPr>
          <a:xfrm>
            <a:off x="2158408" y="79741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1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7001648" y="192172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2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6" name="文字方塊 25"/>
          <p:cNvSpPr txBox="1"/>
          <p:nvPr/>
        </p:nvSpPr>
        <p:spPr>
          <a:xfrm>
            <a:off x="3211263" y="36415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3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4010766" y="389483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4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0" name="文字方塊 29"/>
          <p:cNvSpPr txBox="1"/>
          <p:nvPr/>
        </p:nvSpPr>
        <p:spPr>
          <a:xfrm>
            <a:off x="7611475" y="379952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5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33" name="直線接點 32"/>
          <p:cNvCxnSpPr/>
          <p:nvPr/>
        </p:nvCxnSpPr>
        <p:spPr>
          <a:xfrm flipH="1">
            <a:off x="4758840" y="4010900"/>
            <a:ext cx="2852635" cy="2319384"/>
          </a:xfrm>
          <a:prstGeom prst="line">
            <a:avLst/>
          </a:prstGeom>
          <a:ln w="12700">
            <a:solidFill>
              <a:srgbClr val="FF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字方塊 34"/>
          <p:cNvSpPr txBox="1"/>
          <p:nvPr/>
        </p:nvSpPr>
        <p:spPr>
          <a:xfrm>
            <a:off x="6592847" y="4650623"/>
            <a:ext cx="814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check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9534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40568" y="1155848"/>
            <a:ext cx="9912916" cy="5369496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Constraints assignment [cont’d] 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TW" dirty="0"/>
              <a:t>5</a:t>
            </a:r>
            <a:r>
              <a:rPr lang="en-US" altLang="zh-TW" dirty="0" smtClean="0"/>
              <a:t>-</a:t>
            </a:r>
            <a:fld id="{73DA0BB7-265A-403C-9275-D587AB510EDC}" type="slidenum">
              <a:rPr lang="zh-TW" altLang="en-US" smtClean="0"/>
              <a:pPr/>
              <a:t>23</a:t>
            </a:fld>
            <a:endParaRPr lang="zh-TW" altLang="en-US" dirty="0"/>
          </a:p>
        </p:txBody>
      </p:sp>
      <p:sp>
        <p:nvSpPr>
          <p:cNvPr id="7" name="橢圓 6"/>
          <p:cNvSpPr/>
          <p:nvPr/>
        </p:nvSpPr>
        <p:spPr>
          <a:xfrm>
            <a:off x="-18983" y="1700808"/>
            <a:ext cx="1062591" cy="144016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7904" y="3284984"/>
            <a:ext cx="4752528" cy="2419080"/>
          </a:xfrm>
          <a:prstGeom prst="rect">
            <a:avLst/>
          </a:prstGeom>
        </p:spPr>
      </p:pic>
      <p:cxnSp>
        <p:nvCxnSpPr>
          <p:cNvPr id="8" name="直線接點 7"/>
          <p:cNvCxnSpPr>
            <a:endCxn id="9" idx="0"/>
          </p:cNvCxnSpPr>
          <p:nvPr/>
        </p:nvCxnSpPr>
        <p:spPr>
          <a:xfrm>
            <a:off x="7740352" y="4653136"/>
            <a:ext cx="36004" cy="1041382"/>
          </a:xfrm>
          <a:prstGeom prst="line">
            <a:avLst/>
          </a:prstGeom>
          <a:ln w="12700">
            <a:solidFill>
              <a:srgbClr val="FF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/>
          <p:cNvSpPr txBox="1"/>
          <p:nvPr/>
        </p:nvSpPr>
        <p:spPr>
          <a:xfrm>
            <a:off x="6300192" y="5694518"/>
            <a:ext cx="29523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rgbClr val="FF00FF"/>
                </a:solidFill>
              </a:rPr>
              <a:t>Setup</a:t>
            </a:r>
            <a:r>
              <a:rPr lang="zh-TW" altLang="en-US" b="1" dirty="0" smtClean="0">
                <a:solidFill>
                  <a:srgbClr val="FF00FF"/>
                </a:solidFill>
              </a:rPr>
              <a:t>設定完後，可點選</a:t>
            </a:r>
            <a:r>
              <a:rPr lang="en-US" altLang="zh-TW" b="1" dirty="0" smtClean="0">
                <a:solidFill>
                  <a:srgbClr val="FF00FF"/>
                </a:solidFill>
              </a:rPr>
              <a:t>hold</a:t>
            </a:r>
            <a:r>
              <a:rPr lang="zh-TW" altLang="en-US" b="1" dirty="0" smtClean="0">
                <a:solidFill>
                  <a:srgbClr val="FF00FF"/>
                </a:solidFill>
              </a:rPr>
              <a:t>再做同樣的設定</a:t>
            </a:r>
            <a:endParaRPr lang="en-US" b="1" dirty="0">
              <a:solidFill>
                <a:srgbClr val="FF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7743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Constraints assignment [cont’d]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TW" dirty="0"/>
              <a:t>5</a:t>
            </a:r>
            <a:r>
              <a:rPr lang="en-US" altLang="zh-TW" dirty="0" smtClean="0"/>
              <a:t>-</a:t>
            </a:r>
            <a:fld id="{73DA0BB7-265A-403C-9275-D587AB510EDC}" type="slidenum">
              <a:rPr lang="zh-TW" altLang="en-US" smtClean="0"/>
              <a:pPr/>
              <a:t>24</a:t>
            </a:fld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072367"/>
            <a:ext cx="8215519" cy="5484536"/>
          </a:xfrm>
          <a:prstGeom prst="rect">
            <a:avLst/>
          </a:prstGeom>
        </p:spPr>
      </p:pic>
      <p:sp>
        <p:nvSpPr>
          <p:cNvPr id="8" name="橢圓 7"/>
          <p:cNvSpPr/>
          <p:nvPr/>
        </p:nvSpPr>
        <p:spPr>
          <a:xfrm>
            <a:off x="251520" y="5229200"/>
            <a:ext cx="1080120" cy="288032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395536" y="6165304"/>
            <a:ext cx="3312368" cy="28803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橢圓 8"/>
          <p:cNvSpPr/>
          <p:nvPr/>
        </p:nvSpPr>
        <p:spPr>
          <a:xfrm>
            <a:off x="5436096" y="4149080"/>
            <a:ext cx="504056" cy="288032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/>
          <p:cNvSpPr txBox="1"/>
          <p:nvPr/>
        </p:nvSpPr>
        <p:spPr>
          <a:xfrm>
            <a:off x="2195736" y="5044534"/>
            <a:ext cx="4320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solidFill>
                  <a:srgbClr val="FF00FF"/>
                </a:solidFill>
              </a:rPr>
              <a:t>記得</a:t>
            </a:r>
            <a:r>
              <a:rPr lang="zh-TW" altLang="en-US" b="1" dirty="0" smtClean="0">
                <a:solidFill>
                  <a:srgbClr val="FF00FF"/>
                </a:solidFill>
              </a:rPr>
              <a:t>點選此</a:t>
            </a:r>
            <a:r>
              <a:rPr lang="en-US" altLang="zh-TW" b="1" dirty="0" smtClean="0">
                <a:solidFill>
                  <a:srgbClr val="FF00FF"/>
                </a:solidFill>
              </a:rPr>
              <a:t>item!</a:t>
            </a:r>
            <a:r>
              <a:rPr lang="zh-TW" altLang="en-US" b="1" dirty="0" smtClean="0">
                <a:solidFill>
                  <a:srgbClr val="FF00FF"/>
                </a:solidFill>
              </a:rPr>
              <a:t>  </a:t>
            </a:r>
            <a:r>
              <a:rPr lang="en-US" altLang="zh-TW" b="1" dirty="0" smtClean="0">
                <a:solidFill>
                  <a:srgbClr val="FF00FF"/>
                </a:solidFill>
              </a:rPr>
              <a:t>SDC</a:t>
            </a:r>
            <a:r>
              <a:rPr lang="zh-TW" altLang="en-US" b="1" dirty="0" smtClean="0">
                <a:solidFill>
                  <a:srgbClr val="FF00FF"/>
                </a:solidFill>
              </a:rPr>
              <a:t>檔才能真正建立好</a:t>
            </a:r>
            <a:endParaRPr lang="en-US" b="1" dirty="0">
              <a:solidFill>
                <a:srgbClr val="FF00FF"/>
              </a:solidFill>
            </a:endParaRPr>
          </a:p>
        </p:txBody>
      </p:sp>
      <p:cxnSp>
        <p:nvCxnSpPr>
          <p:cNvPr id="12" name="直線接點 11"/>
          <p:cNvCxnSpPr/>
          <p:nvPr/>
        </p:nvCxnSpPr>
        <p:spPr>
          <a:xfrm flipH="1">
            <a:off x="1347140" y="5229200"/>
            <a:ext cx="848596" cy="144016"/>
          </a:xfrm>
          <a:prstGeom prst="line">
            <a:avLst/>
          </a:prstGeom>
          <a:ln w="12700">
            <a:solidFill>
              <a:srgbClr val="FF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5546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61790" y="857368"/>
            <a:ext cx="10067580" cy="5663014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Pins assignment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TW" dirty="0"/>
              <a:t>5</a:t>
            </a:r>
            <a:r>
              <a:rPr lang="en-US" altLang="zh-TW" dirty="0" smtClean="0"/>
              <a:t>-</a:t>
            </a:r>
            <a:fld id="{73DA0BB7-265A-403C-9275-D587AB510EDC}" type="slidenum">
              <a:rPr lang="zh-TW" altLang="en-US" smtClean="0"/>
              <a:pPr/>
              <a:t>25</a:t>
            </a:fld>
            <a:endParaRPr lang="zh-TW" altLang="en-US" dirty="0"/>
          </a:p>
        </p:txBody>
      </p:sp>
      <p:cxnSp>
        <p:nvCxnSpPr>
          <p:cNvPr id="5" name="直線接點 4"/>
          <p:cNvCxnSpPr/>
          <p:nvPr/>
        </p:nvCxnSpPr>
        <p:spPr>
          <a:xfrm>
            <a:off x="1907704" y="1700808"/>
            <a:ext cx="3024336" cy="108012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2298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Pins </a:t>
            </a:r>
            <a:r>
              <a:rPr lang="en-US" altLang="zh-TW" dirty="0" smtClean="0"/>
              <a:t>assignment [cont’d]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TW" dirty="0"/>
              <a:t>5</a:t>
            </a:r>
            <a:r>
              <a:rPr lang="en-US" altLang="zh-TW" dirty="0" smtClean="0"/>
              <a:t>-</a:t>
            </a:r>
            <a:fld id="{73DA0BB7-265A-403C-9275-D587AB510EDC}" type="slidenum">
              <a:rPr lang="zh-TW" altLang="en-US" smtClean="0"/>
              <a:pPr/>
              <a:t>26</a:t>
            </a:fld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84585" y="746202"/>
            <a:ext cx="10225137" cy="5536174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683568" y="3429000"/>
            <a:ext cx="1056700" cy="461665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zh-TW" altLang="en-US" sz="2400" b="1" dirty="0">
                <a:solidFill>
                  <a:srgbClr val="0000FF"/>
                </a:solidFill>
              </a:rPr>
              <a:t>截</a:t>
            </a:r>
            <a:r>
              <a:rPr lang="zh-TW" altLang="en-US" sz="2400" b="1" dirty="0" smtClean="0">
                <a:solidFill>
                  <a:srgbClr val="0000FF"/>
                </a:solidFill>
              </a:rPr>
              <a:t>圖</a:t>
            </a:r>
            <a:r>
              <a:rPr lang="en-US" altLang="zh-TW" sz="2400" b="1" dirty="0">
                <a:solidFill>
                  <a:srgbClr val="0000FF"/>
                </a:solidFill>
              </a:rPr>
              <a:t>3</a:t>
            </a:r>
            <a:r>
              <a:rPr lang="en-US" altLang="zh-TW" sz="2400" b="1" dirty="0" smtClean="0">
                <a:solidFill>
                  <a:srgbClr val="0000FF"/>
                </a:solidFill>
              </a:rPr>
              <a:t>!</a:t>
            </a:r>
            <a:endParaRPr lang="en-US" sz="2400" b="1" dirty="0">
              <a:solidFill>
                <a:srgbClr val="0000FF"/>
              </a:solidFill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4951827" y="4498903"/>
            <a:ext cx="41921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zh-TW" altLang="en-US" b="1" dirty="0" smtClean="0">
                <a:solidFill>
                  <a:srgbClr val="FF0000"/>
                </a:solidFill>
              </a:rPr>
              <a:t>一開始只有</a:t>
            </a:r>
            <a:r>
              <a:rPr lang="en-US" altLang="zh-TW" b="1" dirty="0" smtClean="0">
                <a:solidFill>
                  <a:srgbClr val="FF0000"/>
                </a:solidFill>
              </a:rPr>
              <a:t>Pin</a:t>
            </a:r>
            <a:r>
              <a:rPr lang="zh-TW" altLang="en-US" b="1" dirty="0" smtClean="0">
                <a:solidFill>
                  <a:srgbClr val="FF0000"/>
                </a:solidFill>
              </a:rPr>
              <a:t>的名稱</a:t>
            </a:r>
            <a:r>
              <a:rPr lang="en-US" altLang="zh-TW" b="1" dirty="0" smtClean="0">
                <a:solidFill>
                  <a:srgbClr val="FF0000"/>
                </a:solidFill>
              </a:rPr>
              <a:t>(Node Name)</a:t>
            </a:r>
            <a:r>
              <a:rPr lang="zh-TW" altLang="en-US" b="1" dirty="0" smtClean="0">
                <a:solidFill>
                  <a:srgbClr val="FF0000"/>
                </a:solidFill>
              </a:rPr>
              <a:t>，</a:t>
            </a:r>
            <a:endParaRPr lang="en-US" altLang="zh-TW" b="1" dirty="0" smtClean="0">
              <a:solidFill>
                <a:srgbClr val="FF0000"/>
              </a:solidFill>
            </a:endParaRPr>
          </a:p>
          <a:p>
            <a:r>
              <a:rPr lang="en-US" altLang="zh-TW" b="1" dirty="0">
                <a:solidFill>
                  <a:srgbClr val="FF0000"/>
                </a:solidFill>
              </a:rPr>
              <a:t> </a:t>
            </a:r>
            <a:r>
              <a:rPr lang="en-US" altLang="zh-TW" b="1" dirty="0" smtClean="0">
                <a:solidFill>
                  <a:srgbClr val="FF0000"/>
                </a:solidFill>
              </a:rPr>
              <a:t>      </a:t>
            </a:r>
            <a:r>
              <a:rPr lang="zh-TW" altLang="en-US" b="1" dirty="0" smtClean="0">
                <a:solidFill>
                  <a:srgbClr val="FF0000"/>
                </a:solidFill>
              </a:rPr>
              <a:t>但預設接腳</a:t>
            </a:r>
            <a:r>
              <a:rPr lang="en-US" altLang="zh-TW" b="1" dirty="0" smtClean="0">
                <a:solidFill>
                  <a:srgbClr val="FF0000"/>
                </a:solidFill>
              </a:rPr>
              <a:t>(e.g., Location, …</a:t>
            </a:r>
            <a:r>
              <a:rPr lang="zh-TW" altLang="en-US" b="1" dirty="0" smtClean="0">
                <a:solidFill>
                  <a:srgbClr val="FF0000"/>
                </a:solidFill>
              </a:rPr>
              <a:t>為空白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4951827" y="5145234"/>
            <a:ext cx="4213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2</a:t>
            </a:r>
            <a:r>
              <a:rPr lang="en-US" b="1" dirty="0" smtClean="0">
                <a:solidFill>
                  <a:srgbClr val="FF0000"/>
                </a:solidFill>
              </a:rPr>
              <a:t>. </a:t>
            </a:r>
            <a:r>
              <a:rPr lang="zh-TW" altLang="en-US" b="1" dirty="0" smtClean="0">
                <a:solidFill>
                  <a:srgbClr val="FF0000"/>
                </a:solidFill>
              </a:rPr>
              <a:t>在此</a:t>
            </a:r>
            <a:r>
              <a:rPr lang="en-US" altLang="zh-TW" b="1" dirty="0" smtClean="0">
                <a:solidFill>
                  <a:srgbClr val="FF0000"/>
                </a:solidFill>
              </a:rPr>
              <a:t>Lab</a:t>
            </a:r>
            <a:r>
              <a:rPr lang="zh-TW" altLang="en-US" b="1" dirty="0" smtClean="0">
                <a:solidFill>
                  <a:srgbClr val="FF0000"/>
                </a:solidFill>
              </a:rPr>
              <a:t>中，同學們可以隨意指定接腳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3779912" y="5569813"/>
            <a:ext cx="480933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3. </a:t>
            </a:r>
            <a:r>
              <a:rPr lang="zh-TW" altLang="en-US" b="1" dirty="0" smtClean="0">
                <a:solidFill>
                  <a:srgbClr val="FF0000"/>
                </a:solidFill>
              </a:rPr>
              <a:t>如果此接腳設定欄表未出現，請參考</a:t>
            </a:r>
            <a:endParaRPr lang="en-US" altLang="zh-TW" b="1" dirty="0" smtClean="0">
              <a:solidFill>
                <a:srgbClr val="FF0000"/>
              </a:solidFill>
            </a:endParaRPr>
          </a:p>
          <a:p>
            <a:r>
              <a:rPr lang="en-US" altLang="zh-TW" b="1" dirty="0" err="1" smtClean="0">
                <a:solidFill>
                  <a:srgbClr val="FF0000"/>
                </a:solidFill>
              </a:rPr>
              <a:t>i</a:t>
            </a:r>
            <a:r>
              <a:rPr lang="en-US" altLang="zh-TW" b="1" dirty="0" smtClean="0">
                <a:solidFill>
                  <a:srgbClr val="FF0000"/>
                </a:solidFill>
              </a:rPr>
              <a:t>-learning</a:t>
            </a:r>
            <a:r>
              <a:rPr lang="zh-TW" altLang="en-US" b="1" dirty="0" smtClean="0">
                <a:solidFill>
                  <a:srgbClr val="FF0000"/>
                </a:solidFill>
              </a:rPr>
              <a:t>上</a:t>
            </a:r>
            <a:r>
              <a:rPr lang="en-US" altLang="zh-TW" b="1" dirty="0">
                <a:solidFill>
                  <a:srgbClr val="FF0000"/>
                </a:solidFill>
              </a:rPr>
              <a:t>” </a:t>
            </a:r>
            <a:r>
              <a:rPr lang="en-US" altLang="zh-TW" b="1" dirty="0" err="1">
                <a:solidFill>
                  <a:srgbClr val="FF0000"/>
                </a:solidFill>
              </a:rPr>
              <a:t>Pin_Planner</a:t>
            </a:r>
            <a:r>
              <a:rPr lang="zh-TW" altLang="en-US" b="1" dirty="0">
                <a:solidFill>
                  <a:srgbClr val="FF0000"/>
                </a:solidFill>
              </a:rPr>
              <a:t>顯示</a:t>
            </a:r>
            <a:r>
              <a:rPr lang="zh-TW" altLang="en-US" b="1" dirty="0" smtClean="0">
                <a:solidFill>
                  <a:srgbClr val="FF0000"/>
                </a:solidFill>
              </a:rPr>
              <a:t>問題</a:t>
            </a:r>
            <a:r>
              <a:rPr lang="en-US" altLang="zh-TW" b="1" dirty="0" smtClean="0">
                <a:solidFill>
                  <a:srgbClr val="FF0000"/>
                </a:solidFill>
              </a:rPr>
              <a:t>”</a:t>
            </a:r>
            <a:r>
              <a:rPr lang="zh-TW" altLang="en-US" b="1" dirty="0" smtClean="0">
                <a:solidFill>
                  <a:srgbClr val="FF0000"/>
                </a:solidFill>
              </a:rPr>
              <a:t>所列解法。</a:t>
            </a:r>
            <a:endParaRPr lang="en-US" altLang="zh-TW" b="1" dirty="0" smtClean="0">
              <a:solidFill>
                <a:srgbClr val="FF0000"/>
              </a:solidFill>
            </a:endParaRPr>
          </a:p>
          <a:p>
            <a:r>
              <a:rPr lang="en-US" altLang="zh-TW" b="1" dirty="0" smtClean="0">
                <a:solidFill>
                  <a:srgbClr val="FF0000"/>
                </a:solidFill>
              </a:rPr>
              <a:t>(</a:t>
            </a:r>
            <a:r>
              <a:rPr lang="zh-TW" altLang="en-US" b="1" dirty="0" smtClean="0">
                <a:solidFill>
                  <a:srgbClr val="FF0000"/>
                </a:solidFill>
              </a:rPr>
              <a:t>若還是解不了，就直接截圖吧</a:t>
            </a:r>
            <a:r>
              <a:rPr lang="en-US" altLang="zh-TW" b="1" dirty="0" smtClean="0">
                <a:solidFill>
                  <a:srgbClr val="FF0000"/>
                </a:solidFill>
              </a:rPr>
              <a:t>)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4924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 smtClean="0"/>
              <a:t>Define </a:t>
            </a:r>
            <a:r>
              <a:rPr lang="en-US" altLang="zh-TW" dirty="0" err="1" smtClean="0"/>
              <a:t>Input/Output</a:t>
            </a:r>
            <a:r>
              <a:rPr lang="en-US" altLang="zh-TW" dirty="0" smtClean="0"/>
              <a:t> Pins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TW" dirty="0"/>
              <a:t>5</a:t>
            </a:r>
            <a:r>
              <a:rPr lang="en-US" altLang="zh-TW" dirty="0" smtClean="0"/>
              <a:t>-</a:t>
            </a:r>
            <a:fld id="{73DA0BB7-265A-403C-9275-D587AB510EDC}" type="slidenum">
              <a:rPr lang="zh-TW" altLang="en-US" smtClean="0"/>
              <a:pPr/>
              <a:t>27</a:t>
            </a:fld>
            <a:endParaRPr lang="zh-TW" altLang="en-US"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70" y="1349417"/>
            <a:ext cx="4042297" cy="49930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1124744"/>
            <a:ext cx="3147045" cy="1885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48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1249" y="3154086"/>
            <a:ext cx="4610100" cy="3209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78617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1124744"/>
            <a:ext cx="7516713" cy="5095953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/>
              <a:t>User Constrain </a:t>
            </a:r>
            <a:r>
              <a:rPr lang="en-US" altLang="zh-TW" dirty="0" smtClean="0"/>
              <a:t>File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TW" dirty="0"/>
              <a:t>5</a:t>
            </a:r>
            <a:r>
              <a:rPr lang="en-US" altLang="zh-TW" dirty="0" smtClean="0"/>
              <a:t>-</a:t>
            </a:r>
            <a:fld id="{73DA0BB7-265A-403C-9275-D587AB510EDC}" type="slidenum">
              <a:rPr lang="zh-TW" altLang="en-US" smtClean="0"/>
              <a:pPr/>
              <a:t>28</a:t>
            </a:fld>
            <a:endParaRPr lang="zh-TW" altLang="en-US" dirty="0"/>
          </a:p>
        </p:txBody>
      </p:sp>
      <p:sp>
        <p:nvSpPr>
          <p:cNvPr id="5" name="文字方塊 4"/>
          <p:cNvSpPr txBox="1"/>
          <p:nvPr/>
        </p:nvSpPr>
        <p:spPr>
          <a:xfrm>
            <a:off x="3419872" y="3861048"/>
            <a:ext cx="43240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 smtClean="0">
                <a:solidFill>
                  <a:srgbClr val="FF0000"/>
                </a:solidFill>
              </a:rPr>
              <a:t>請到</a:t>
            </a:r>
            <a:r>
              <a:rPr lang="en-US" altLang="zh-TW" b="1" dirty="0" smtClean="0">
                <a:solidFill>
                  <a:srgbClr val="FF0000"/>
                </a:solidFill>
              </a:rPr>
              <a:t>Project</a:t>
            </a:r>
            <a:r>
              <a:rPr lang="zh-TW" altLang="en-US" b="1" dirty="0" smtClean="0">
                <a:solidFill>
                  <a:srgbClr val="FF0000"/>
                </a:solidFill>
              </a:rPr>
              <a:t>的工作目錄中找到剛剛設定的</a:t>
            </a:r>
            <a:endParaRPr lang="en-US" altLang="zh-TW" b="1" dirty="0" smtClean="0">
              <a:solidFill>
                <a:srgbClr val="FF0000"/>
              </a:solidFill>
            </a:endParaRPr>
          </a:p>
          <a:p>
            <a:r>
              <a:rPr lang="en-US" b="1" dirty="0" smtClean="0">
                <a:solidFill>
                  <a:srgbClr val="FF0000"/>
                </a:solidFill>
              </a:rPr>
              <a:t>Constrain File (</a:t>
            </a:r>
            <a:r>
              <a:rPr lang="en-US" b="1" dirty="0" err="1" smtClean="0">
                <a:solidFill>
                  <a:srgbClr val="FF0000"/>
                </a:solidFill>
              </a:rPr>
              <a:t>xxx.sdc</a:t>
            </a:r>
            <a:r>
              <a:rPr lang="en-US" b="1" dirty="0" smtClean="0">
                <a:solidFill>
                  <a:srgbClr val="FF0000"/>
                </a:solidFill>
              </a:rPr>
              <a:t>)</a:t>
            </a:r>
            <a:r>
              <a:rPr lang="zh-TW" altLang="en-US" b="1" dirty="0" smtClean="0">
                <a:solidFill>
                  <a:srgbClr val="FF0000"/>
                </a:solidFill>
              </a:rPr>
              <a:t> </a:t>
            </a:r>
            <a:r>
              <a:rPr lang="en-US" altLang="zh-TW" b="1" dirty="0" smtClean="0">
                <a:solidFill>
                  <a:srgbClr val="FF0000"/>
                </a:solidFill>
              </a:rPr>
              <a:t>(</a:t>
            </a:r>
            <a:r>
              <a:rPr lang="zh-TW" altLang="en-US" b="1" dirty="0" smtClean="0">
                <a:solidFill>
                  <a:srgbClr val="FF0000"/>
                </a:solidFill>
              </a:rPr>
              <a:t>參考</a:t>
            </a:r>
            <a:r>
              <a:rPr lang="en-US" altLang="zh-TW" b="1" dirty="0" smtClean="0">
                <a:solidFill>
                  <a:srgbClr val="FF0000"/>
                </a:solidFill>
              </a:rPr>
              <a:t>p.p. 5-24)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3483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User Constrain File </a:t>
            </a:r>
            <a:r>
              <a:rPr lang="en-US" altLang="zh-TW" dirty="0" smtClean="0"/>
              <a:t>(xxx.SDC)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TW" dirty="0"/>
              <a:t>5</a:t>
            </a:r>
            <a:r>
              <a:rPr lang="en-US" altLang="zh-TW" dirty="0" smtClean="0"/>
              <a:t>-</a:t>
            </a:r>
            <a:fld id="{73DA0BB7-265A-403C-9275-D587AB510EDC}" type="slidenum">
              <a:rPr lang="zh-TW" altLang="en-US" smtClean="0"/>
              <a:pPr/>
              <a:t>29</a:t>
            </a:fld>
            <a:endParaRPr lang="zh-TW" alt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1117904"/>
            <a:ext cx="5549834" cy="531187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文字方塊 4"/>
          <p:cNvSpPr txBox="1"/>
          <p:nvPr/>
        </p:nvSpPr>
        <p:spPr>
          <a:xfrm>
            <a:off x="7235868" y="2132856"/>
            <a:ext cx="992579" cy="830997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zh-TW" altLang="en-US" sz="2400" b="1" dirty="0">
                <a:solidFill>
                  <a:srgbClr val="0000FF"/>
                </a:solidFill>
              </a:rPr>
              <a:t>附件</a:t>
            </a:r>
            <a:r>
              <a:rPr lang="en-US" altLang="zh-TW" sz="2400" b="1" dirty="0" smtClean="0">
                <a:solidFill>
                  <a:srgbClr val="0000FF"/>
                </a:solidFill>
              </a:rPr>
              <a:t> !</a:t>
            </a:r>
          </a:p>
          <a:p>
            <a:r>
              <a:rPr lang="en-US" altLang="zh-TW" sz="2400" b="1" dirty="0" smtClean="0">
                <a:solidFill>
                  <a:srgbClr val="0000FF"/>
                </a:solidFill>
              </a:rPr>
              <a:t>(</a:t>
            </a:r>
            <a:r>
              <a:rPr lang="zh-TW" altLang="en-US" sz="2400" b="1" dirty="0" smtClean="0">
                <a:solidFill>
                  <a:srgbClr val="0000FF"/>
                </a:solidFill>
              </a:rPr>
              <a:t>上傳</a:t>
            </a:r>
            <a:r>
              <a:rPr lang="en-US" altLang="zh-TW" sz="2400" b="1" dirty="0" smtClean="0">
                <a:solidFill>
                  <a:srgbClr val="0000FF"/>
                </a:solidFill>
              </a:rPr>
              <a:t>)</a:t>
            </a:r>
            <a:endParaRPr lang="en-US" sz="2400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2126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New Project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TW" dirty="0"/>
              <a:t>5</a:t>
            </a:r>
            <a:r>
              <a:rPr lang="en-US" altLang="zh-TW" dirty="0" smtClean="0"/>
              <a:t>-</a:t>
            </a:r>
            <a:fld id="{73DA0BB7-265A-403C-9275-D587AB510EDC}" type="slidenum">
              <a:rPr lang="zh-TW" altLang="en-US" smtClean="0"/>
              <a:pPr/>
              <a:t>3</a:t>
            </a:fld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047" y="1083015"/>
            <a:ext cx="7876753" cy="5340042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3707904" y="3753036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TW" altLang="en-US" b="1" dirty="0">
                <a:solidFill>
                  <a:srgbClr val="FF0000"/>
                </a:solidFill>
              </a:rPr>
              <a:t>先</a:t>
            </a:r>
            <a:r>
              <a:rPr lang="zh-TW" altLang="en-US" b="1" dirty="0" smtClean="0">
                <a:solidFill>
                  <a:srgbClr val="FF0000"/>
                </a:solidFill>
              </a:rPr>
              <a:t>建立好</a:t>
            </a:r>
            <a:r>
              <a:rPr lang="en-US" altLang="zh-TW" b="1" dirty="0" err="1" smtClean="0">
                <a:solidFill>
                  <a:srgbClr val="FF0000"/>
                </a:solidFill>
              </a:rPr>
              <a:t>Quartus</a:t>
            </a:r>
            <a:r>
              <a:rPr lang="zh-TW" altLang="en-US" b="1" dirty="0" smtClean="0">
                <a:solidFill>
                  <a:srgbClr val="FF0000"/>
                </a:solidFill>
              </a:rPr>
              <a:t> </a:t>
            </a:r>
            <a:r>
              <a:rPr lang="en-US" altLang="zh-TW" b="1" dirty="0" smtClean="0">
                <a:solidFill>
                  <a:srgbClr val="FF0000"/>
                </a:solidFill>
              </a:rPr>
              <a:t>Project</a:t>
            </a:r>
            <a:r>
              <a:rPr lang="zh-TW" altLang="en-US" b="1" dirty="0">
                <a:solidFill>
                  <a:srgbClr val="FF0000"/>
                </a:solidFill>
              </a:rPr>
              <a:t>執行</a:t>
            </a:r>
            <a:r>
              <a:rPr lang="zh-TW" altLang="en-US" b="1" dirty="0" smtClean="0">
                <a:solidFill>
                  <a:srgbClr val="FF0000"/>
                </a:solidFill>
              </a:rPr>
              <a:t>的</a:t>
            </a:r>
            <a:r>
              <a:rPr lang="en-US" altLang="zh-TW" b="1" dirty="0" smtClean="0">
                <a:solidFill>
                  <a:srgbClr val="FF0000"/>
                </a:solidFill>
              </a:rPr>
              <a:t>”</a:t>
            </a:r>
            <a:r>
              <a:rPr lang="zh-TW" altLang="en-US" b="1" dirty="0" smtClean="0">
                <a:solidFill>
                  <a:srgbClr val="FF0000"/>
                </a:solidFill>
              </a:rPr>
              <a:t>工作目錄</a:t>
            </a:r>
            <a:r>
              <a:rPr lang="en-US" altLang="zh-TW" b="1" dirty="0" smtClean="0">
                <a:solidFill>
                  <a:srgbClr val="FF0000"/>
                </a:solidFill>
              </a:rPr>
              <a:t>”</a:t>
            </a:r>
          </a:p>
          <a:p>
            <a:r>
              <a:rPr lang="en-US" altLang="zh-TW" b="1" dirty="0" smtClean="0">
                <a:solidFill>
                  <a:srgbClr val="FF0000"/>
                </a:solidFill>
              </a:rPr>
              <a:t>(</a:t>
            </a:r>
            <a:r>
              <a:rPr lang="zh-TW" altLang="en-US" b="1" dirty="0" smtClean="0">
                <a:solidFill>
                  <a:srgbClr val="FF0000"/>
                </a:solidFill>
              </a:rPr>
              <a:t>此處為一個例子</a:t>
            </a:r>
            <a:r>
              <a:rPr lang="en-US" altLang="zh-TW" b="1" dirty="0" smtClean="0">
                <a:solidFill>
                  <a:srgbClr val="FF0000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991010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56592" y="856319"/>
            <a:ext cx="10465893" cy="5669025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Start Compilation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TW" dirty="0" smtClean="0"/>
              <a:t>5-</a:t>
            </a:r>
            <a:fld id="{73DA0BB7-265A-403C-9275-D587AB510EDC}" type="slidenum">
              <a:rPr lang="zh-TW" altLang="en-US" smtClean="0"/>
              <a:pPr/>
              <a:t>30</a:t>
            </a:fld>
            <a:endParaRPr lang="zh-TW" altLang="en-US" dirty="0"/>
          </a:p>
        </p:txBody>
      </p:sp>
      <p:sp>
        <p:nvSpPr>
          <p:cNvPr id="8" name="矩形 7"/>
          <p:cNvSpPr/>
          <p:nvPr/>
        </p:nvSpPr>
        <p:spPr>
          <a:xfrm>
            <a:off x="457200" y="1268760"/>
            <a:ext cx="1810544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12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Start Compilation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TW" dirty="0" smtClean="0"/>
              <a:t>5-</a:t>
            </a:r>
            <a:fld id="{73DA0BB7-265A-403C-9275-D587AB510EDC}" type="slidenum">
              <a:rPr lang="zh-TW" altLang="en-US" smtClean="0"/>
              <a:pPr/>
              <a:t>31</a:t>
            </a:fld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68560" y="980728"/>
            <a:ext cx="10085643" cy="5463057"/>
          </a:xfrm>
          <a:prstGeom prst="rect">
            <a:avLst/>
          </a:prstGeom>
        </p:spPr>
      </p:pic>
      <p:sp>
        <p:nvSpPr>
          <p:cNvPr id="8" name="文字方塊 7"/>
          <p:cNvSpPr txBox="1"/>
          <p:nvPr/>
        </p:nvSpPr>
        <p:spPr>
          <a:xfrm>
            <a:off x="6086514" y="2636912"/>
            <a:ext cx="1056700" cy="461665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zh-TW" altLang="en-US" sz="2400" b="1" dirty="0">
                <a:solidFill>
                  <a:srgbClr val="0000FF"/>
                </a:solidFill>
              </a:rPr>
              <a:t>截</a:t>
            </a:r>
            <a:r>
              <a:rPr lang="zh-TW" altLang="en-US" sz="2400" b="1" dirty="0" smtClean="0">
                <a:solidFill>
                  <a:srgbClr val="0000FF"/>
                </a:solidFill>
              </a:rPr>
              <a:t>圖</a:t>
            </a:r>
            <a:r>
              <a:rPr lang="en-US" altLang="zh-TW" sz="2400" b="1" dirty="0" smtClean="0">
                <a:solidFill>
                  <a:srgbClr val="0000FF"/>
                </a:solidFill>
              </a:rPr>
              <a:t>4!</a:t>
            </a:r>
            <a:endParaRPr lang="en-US" sz="2400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2580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32</a:t>
            </a:fld>
            <a:endParaRPr lang="zh-TW" altLang="en-US"/>
          </a:p>
        </p:txBody>
      </p:sp>
      <p:sp>
        <p:nvSpPr>
          <p:cNvPr id="3" name="標題 1"/>
          <p:cNvSpPr txBox="1">
            <a:spLocks/>
          </p:cNvSpPr>
          <p:nvPr/>
        </p:nvSpPr>
        <p:spPr>
          <a:xfrm>
            <a:off x="457200" y="44624"/>
            <a:ext cx="8229600" cy="936104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zh-TW" altLang="en-US" dirty="0"/>
              <a:t>報告</a:t>
            </a:r>
            <a:r>
              <a:rPr lang="zh-TW" altLang="en-US" dirty="0" smtClean="0"/>
              <a:t>說明</a:t>
            </a:r>
            <a:endParaRPr lang="zh-TW" altLang="en-US" dirty="0"/>
          </a:p>
        </p:txBody>
      </p:sp>
      <p:sp>
        <p:nvSpPr>
          <p:cNvPr id="4" name="內容版面配置區 2"/>
          <p:cNvSpPr txBox="1">
            <a:spLocks/>
          </p:cNvSpPr>
          <p:nvPr/>
        </p:nvSpPr>
        <p:spPr>
          <a:xfrm>
            <a:off x="457200" y="1340768"/>
            <a:ext cx="8229600" cy="478539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zh-TW" sz="2200" dirty="0" smtClean="0">
                <a:solidFill>
                  <a:schemeClr val="bg1">
                    <a:lumMod val="65000"/>
                  </a:schemeClr>
                </a:solidFill>
              </a:rPr>
              <a:t>Design RTL code (.v)</a:t>
            </a:r>
          </a:p>
          <a:p>
            <a:pPr>
              <a:defRPr/>
            </a:pPr>
            <a:r>
              <a:rPr lang="en-US" altLang="zh-TW" sz="2200" dirty="0" smtClean="0">
                <a:solidFill>
                  <a:schemeClr val="bg1">
                    <a:lumMod val="65000"/>
                  </a:schemeClr>
                </a:solidFill>
              </a:rPr>
              <a:t>Find device type</a:t>
            </a:r>
          </a:p>
          <a:p>
            <a:pPr>
              <a:defRPr/>
            </a:pPr>
            <a:r>
              <a:rPr lang="en-US" altLang="zh-TW" sz="2200" dirty="0" smtClean="0"/>
              <a:t>Use </a:t>
            </a:r>
            <a:r>
              <a:rPr lang="en-US" altLang="zh-TW" sz="2200" dirty="0" err="1" smtClean="0"/>
              <a:t>Quartus</a:t>
            </a:r>
            <a:r>
              <a:rPr lang="en-US" altLang="zh-TW" sz="2200" dirty="0" smtClean="0"/>
              <a:t>-II tools</a:t>
            </a:r>
          </a:p>
          <a:p>
            <a:pPr lvl="1">
              <a:defRPr/>
            </a:pPr>
            <a:r>
              <a:rPr lang="en-US" altLang="zh-TW" sz="2000" dirty="0" smtClean="0">
                <a:solidFill>
                  <a:schemeClr val="bg1">
                    <a:lumMod val="65000"/>
                  </a:schemeClr>
                </a:solidFill>
              </a:rPr>
              <a:t>Synthesize</a:t>
            </a:r>
          </a:p>
          <a:p>
            <a:pPr lvl="1">
              <a:defRPr/>
            </a:pPr>
            <a:r>
              <a:rPr lang="en-US" altLang="zh-TW" sz="2000" dirty="0" smtClean="0">
                <a:solidFill>
                  <a:schemeClr val="bg1">
                    <a:lumMod val="65000"/>
                  </a:schemeClr>
                </a:solidFill>
              </a:rPr>
              <a:t>Implement Design</a:t>
            </a:r>
          </a:p>
          <a:p>
            <a:pPr lvl="2">
              <a:defRPr/>
            </a:pPr>
            <a:r>
              <a:rPr lang="en-US" altLang="zh-TW" sz="1800" dirty="0" smtClean="0">
                <a:solidFill>
                  <a:schemeClr val="bg1">
                    <a:lumMod val="65000"/>
                  </a:schemeClr>
                </a:solidFill>
              </a:rPr>
              <a:t>Constraint assignment</a:t>
            </a:r>
          </a:p>
          <a:p>
            <a:pPr lvl="2">
              <a:defRPr/>
            </a:pPr>
            <a:r>
              <a:rPr lang="en-US" altLang="zh-TW" sz="1800" dirty="0" smtClean="0">
                <a:solidFill>
                  <a:schemeClr val="bg1">
                    <a:lumMod val="65000"/>
                  </a:schemeClr>
                </a:solidFill>
              </a:rPr>
              <a:t>Pin assignment</a:t>
            </a:r>
          </a:p>
          <a:p>
            <a:pPr lvl="1">
              <a:defRPr/>
            </a:pPr>
            <a:r>
              <a:rPr lang="en-US" altLang="zh-TW" sz="2000" dirty="0" smtClean="0">
                <a:solidFill>
                  <a:schemeClr val="bg1">
                    <a:lumMod val="65000"/>
                  </a:schemeClr>
                </a:solidFill>
              </a:rPr>
              <a:t>Generate bit-stream</a:t>
            </a:r>
          </a:p>
          <a:p>
            <a:pPr lvl="1">
              <a:defRPr/>
            </a:pPr>
            <a:r>
              <a:rPr lang="en-US" altLang="zh-TW" sz="2000" dirty="0" smtClean="0">
                <a:solidFill>
                  <a:schemeClr val="bg1">
                    <a:lumMod val="65000"/>
                  </a:schemeClr>
                </a:solidFill>
              </a:rPr>
              <a:t>Configure Target Device </a:t>
            </a:r>
          </a:p>
          <a:p>
            <a:pPr>
              <a:defRPr/>
            </a:pPr>
            <a:r>
              <a:rPr lang="en-US" altLang="zh-TW" sz="2000" dirty="0" smtClean="0">
                <a:solidFill>
                  <a:srgbClr val="C00000"/>
                </a:solidFill>
              </a:rPr>
              <a:t>Use </a:t>
            </a:r>
            <a:r>
              <a:rPr lang="en-US" altLang="zh-TW" sz="2000" dirty="0" err="1" smtClean="0">
                <a:solidFill>
                  <a:srgbClr val="C00000"/>
                </a:solidFill>
              </a:rPr>
              <a:t>ModelSim</a:t>
            </a:r>
            <a:r>
              <a:rPr lang="en-US" altLang="zh-TW" sz="2000" dirty="0" smtClean="0">
                <a:solidFill>
                  <a:srgbClr val="C00000"/>
                </a:solidFill>
              </a:rPr>
              <a:t>-Altera</a:t>
            </a:r>
          </a:p>
          <a:p>
            <a:pPr lvl="1">
              <a:defRPr/>
            </a:pPr>
            <a:r>
              <a:rPr lang="en-US" altLang="zh-TW" sz="1600" dirty="0" smtClean="0">
                <a:solidFill>
                  <a:srgbClr val="C00000"/>
                </a:solidFill>
              </a:rPr>
              <a:t>Post-Simulation</a:t>
            </a:r>
            <a:endParaRPr lang="zh-TW" altLang="en-US" sz="1600" dirty="0">
              <a:solidFill>
                <a:srgbClr val="C00000"/>
              </a:solidFill>
            </a:endParaRPr>
          </a:p>
        </p:txBody>
      </p:sp>
      <p:sp>
        <p:nvSpPr>
          <p:cNvPr id="5" name="右大括弧 4"/>
          <p:cNvSpPr/>
          <p:nvPr/>
        </p:nvSpPr>
        <p:spPr>
          <a:xfrm>
            <a:off x="3707904" y="2420888"/>
            <a:ext cx="432048" cy="223224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4"/>
          <p:cNvSpPr txBox="1"/>
          <p:nvPr/>
        </p:nvSpPr>
        <p:spPr>
          <a:xfrm>
            <a:off x="4117994" y="1859937"/>
            <a:ext cx="4896275" cy="378565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2400" dirty="0" smtClean="0"/>
              <a:t>五個</a:t>
            </a:r>
            <a:r>
              <a:rPr lang="en-US" altLang="zh-TW" sz="2400" dirty="0" smtClean="0"/>
              <a:t>items:</a:t>
            </a:r>
            <a:r>
              <a:rPr lang="zh-TW" altLang="en-US" sz="2400" dirty="0" smtClean="0"/>
              <a:t>  </a:t>
            </a:r>
            <a:r>
              <a:rPr lang="en-US" altLang="zh-TW" sz="2400" dirty="0" smtClean="0">
                <a:solidFill>
                  <a:srgbClr val="FF0000"/>
                </a:solidFill>
              </a:rPr>
              <a:t>(70%)</a:t>
            </a:r>
            <a:r>
              <a:rPr lang="zh-TW" altLang="en-US" sz="2400" dirty="0" smtClean="0">
                <a:solidFill>
                  <a:srgbClr val="FF0000"/>
                </a:solidFill>
              </a:rPr>
              <a:t> </a:t>
            </a:r>
            <a:endParaRPr lang="en-US" altLang="zh-TW" sz="2400" dirty="0" smtClean="0">
              <a:solidFill>
                <a:srgbClr val="FF0000"/>
              </a:solidFill>
            </a:endParaRPr>
          </a:p>
          <a:p>
            <a:r>
              <a:rPr lang="en-US" altLang="zh-TW" sz="2400" dirty="0" smtClean="0">
                <a:solidFill>
                  <a:srgbClr val="0000FF"/>
                </a:solidFill>
              </a:rPr>
              <a:t>(</a:t>
            </a:r>
            <a:r>
              <a:rPr lang="zh-TW" altLang="en-US" sz="2400" dirty="0" smtClean="0">
                <a:solidFill>
                  <a:srgbClr val="0000FF"/>
                </a:solidFill>
              </a:rPr>
              <a:t>每組交一份，分數以各組為單位</a:t>
            </a:r>
            <a:r>
              <a:rPr lang="en-US" altLang="zh-TW" sz="2400" dirty="0" smtClean="0">
                <a:solidFill>
                  <a:srgbClr val="0000FF"/>
                </a:solidFill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400" dirty="0" smtClean="0"/>
              <a:t>四個截圖</a:t>
            </a:r>
            <a:r>
              <a:rPr lang="zh-TW" altLang="en-US" sz="2400" dirty="0"/>
              <a:t>與</a:t>
            </a:r>
            <a:r>
              <a:rPr lang="zh-TW" altLang="en-US" sz="2400" dirty="0" smtClean="0"/>
              <a:t>一個檔案</a:t>
            </a:r>
            <a:r>
              <a:rPr lang="en-US" altLang="zh-TW" sz="2400" dirty="0" smtClean="0"/>
              <a:t>(SDC</a:t>
            </a:r>
            <a:r>
              <a:rPr lang="zh-TW" altLang="en-US" sz="2400" dirty="0" smtClean="0"/>
              <a:t>檔</a:t>
            </a:r>
            <a:r>
              <a:rPr lang="en-US" altLang="zh-TW" sz="2400" dirty="0" smtClean="0"/>
              <a:t>)</a:t>
            </a:r>
          </a:p>
          <a:p>
            <a:r>
              <a:rPr lang="zh-TW" altLang="en-US" sz="2400" dirty="0"/>
              <a:t> </a:t>
            </a:r>
            <a:r>
              <a:rPr lang="zh-TW" altLang="en-US" sz="2400" dirty="0" smtClean="0"/>
              <a:t>   </a:t>
            </a:r>
            <a:r>
              <a:rPr lang="en-US" altLang="zh-TW" sz="2400" dirty="0" smtClean="0"/>
              <a:t>&gt;&gt;</a:t>
            </a:r>
            <a:r>
              <a:rPr lang="zh-TW" altLang="en-US" sz="2400" dirty="0" smtClean="0"/>
              <a:t> 少一個</a:t>
            </a:r>
            <a:r>
              <a:rPr lang="en-US" altLang="zh-TW" sz="2400" dirty="0" smtClean="0"/>
              <a:t>item</a:t>
            </a:r>
            <a:r>
              <a:rPr lang="zh-TW" altLang="en-US" sz="2400" dirty="0" smtClean="0"/>
              <a:t>扣</a:t>
            </a:r>
            <a:r>
              <a:rPr lang="en-US" altLang="zh-TW" sz="2400" dirty="0" smtClean="0">
                <a:solidFill>
                  <a:srgbClr val="FF0000"/>
                </a:solidFill>
              </a:rPr>
              <a:t>10</a:t>
            </a:r>
            <a:r>
              <a:rPr lang="zh-TW" altLang="en-US" sz="2400" dirty="0" smtClean="0"/>
              <a:t>分</a:t>
            </a:r>
            <a:endParaRPr lang="en-US" altLang="zh-TW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400" dirty="0" smtClean="0"/>
              <a:t>四</a:t>
            </a:r>
            <a:r>
              <a:rPr lang="zh-TW" altLang="en-US" sz="2400" dirty="0"/>
              <a:t>個截</a:t>
            </a:r>
            <a:r>
              <a:rPr lang="zh-TW" altLang="en-US" sz="2400" dirty="0" smtClean="0"/>
              <a:t>圖</a:t>
            </a:r>
            <a:r>
              <a:rPr lang="zh-TW" altLang="en-US" sz="2400" dirty="0"/>
              <a:t>可直接貼</a:t>
            </a:r>
            <a:r>
              <a:rPr lang="zh-TW" altLang="en-US" sz="2400" dirty="0" smtClean="0"/>
              <a:t>在</a:t>
            </a:r>
            <a:r>
              <a:rPr lang="en-US" altLang="zh-TW" sz="2400" dirty="0" smtClean="0"/>
              <a:t>word</a:t>
            </a:r>
            <a:r>
              <a:rPr lang="zh-TW" altLang="en-US" sz="2400" dirty="0" smtClean="0"/>
              <a:t>檔，與</a:t>
            </a:r>
            <a:r>
              <a:rPr lang="en-US" altLang="zh-TW" sz="2400" dirty="0" smtClean="0"/>
              <a:t>SDC</a:t>
            </a:r>
            <a:r>
              <a:rPr lang="zh-TW" altLang="en-US" sz="2400" dirty="0" smtClean="0"/>
              <a:t>檔一起上傳</a:t>
            </a:r>
            <a:r>
              <a:rPr lang="en-US" altLang="zh-TW" sz="2400" dirty="0" err="1" smtClean="0"/>
              <a:t>i</a:t>
            </a:r>
            <a:r>
              <a:rPr lang="en-US" altLang="zh-TW" sz="2400" dirty="0" smtClean="0"/>
              <a:t>-learning</a:t>
            </a:r>
            <a:r>
              <a:rPr lang="zh-TW" altLang="en-US" sz="2400" dirty="0" smtClean="0"/>
              <a:t>作業區</a:t>
            </a:r>
            <a:r>
              <a:rPr lang="zh-TW" altLang="en-US" sz="2400" dirty="0" smtClean="0"/>
              <a:t>。</a:t>
            </a:r>
            <a:endParaRPr lang="en-US" altLang="zh-TW" sz="2400" dirty="0" smtClean="0"/>
          </a:p>
          <a:p>
            <a:r>
              <a:rPr lang="zh-TW" altLang="en-US" sz="2400" dirty="0"/>
              <a:t> </a:t>
            </a:r>
            <a:r>
              <a:rPr lang="zh-TW" altLang="en-US" sz="2400" dirty="0" smtClean="0"/>
              <a:t>   </a:t>
            </a:r>
            <a:r>
              <a:rPr lang="en-US" altLang="zh-TW" sz="2400" dirty="0" smtClean="0"/>
              <a:t>(</a:t>
            </a:r>
            <a:r>
              <a:rPr lang="zh-TW" altLang="en-US" sz="2400" dirty="0" smtClean="0"/>
              <a:t>共有一個</a:t>
            </a:r>
            <a:r>
              <a:rPr lang="en-US" altLang="zh-TW" sz="2400" dirty="0" smtClean="0"/>
              <a:t>word</a:t>
            </a:r>
            <a:r>
              <a:rPr lang="zh-TW" altLang="en-US" sz="2400" dirty="0" smtClean="0"/>
              <a:t>檔與一個</a:t>
            </a:r>
            <a:r>
              <a:rPr lang="en-US" altLang="zh-TW" sz="2400" dirty="0" smtClean="0"/>
              <a:t>SDC</a:t>
            </a:r>
            <a:r>
              <a:rPr lang="zh-TW" altLang="en-US" sz="2400" dirty="0" smtClean="0"/>
              <a:t>檔，</a:t>
            </a:r>
            <a:endParaRPr lang="en-US" altLang="zh-TW" sz="2400" dirty="0" smtClean="0"/>
          </a:p>
          <a:p>
            <a:r>
              <a:rPr lang="zh-TW" altLang="en-US" sz="2400" dirty="0"/>
              <a:t> </a:t>
            </a:r>
            <a:r>
              <a:rPr lang="zh-TW" altLang="en-US" sz="2400" dirty="0" smtClean="0"/>
              <a:t>     請不要分別上傳圖檔</a:t>
            </a:r>
            <a:r>
              <a:rPr lang="en-US" altLang="zh-TW" sz="2400" dirty="0" smtClean="0"/>
              <a:t>!)</a:t>
            </a:r>
            <a:endParaRPr lang="en-US" altLang="zh-TW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400" dirty="0" smtClean="0"/>
              <a:t>注意</a:t>
            </a:r>
            <a:r>
              <a:rPr lang="en-US" altLang="zh-TW" sz="2400" dirty="0"/>
              <a:t>project</a:t>
            </a:r>
            <a:r>
              <a:rPr lang="zh-TW" altLang="en-US" sz="2400" dirty="0"/>
              <a:t>名稱</a:t>
            </a:r>
            <a:r>
              <a:rPr lang="en-US" altLang="zh-TW" sz="2400" dirty="0"/>
              <a:t>:</a:t>
            </a:r>
            <a:r>
              <a:rPr lang="zh-TW" altLang="en-US" sz="2400" dirty="0"/>
              <a:t> </a:t>
            </a:r>
            <a:r>
              <a:rPr lang="en-US" altLang="zh-TW" sz="2400" dirty="0"/>
              <a:t>Counter_</a:t>
            </a:r>
            <a:r>
              <a:rPr lang="zh-TW" altLang="en-US" sz="2400" dirty="0"/>
              <a:t>組別</a:t>
            </a:r>
            <a:r>
              <a:rPr lang="zh-TW" altLang="en-US" sz="2400" dirty="0" smtClean="0"/>
              <a:t>或</a:t>
            </a:r>
            <a:r>
              <a:rPr lang="en-US" altLang="zh-TW" sz="2400" dirty="0" smtClean="0"/>
              <a:t>Counter</a:t>
            </a:r>
            <a:r>
              <a:rPr lang="en-US" altLang="zh-TW" sz="2400" dirty="0"/>
              <a:t>_</a:t>
            </a:r>
            <a:r>
              <a:rPr lang="zh-TW" altLang="en-US" sz="2400" dirty="0"/>
              <a:t>學號</a:t>
            </a:r>
            <a:r>
              <a:rPr lang="zh-TW" altLang="en-US" sz="2400" dirty="0" smtClean="0"/>
              <a:t>，若不相符扣</a:t>
            </a:r>
            <a:r>
              <a:rPr lang="en-US" altLang="zh-TW" sz="2400" dirty="0" smtClean="0">
                <a:solidFill>
                  <a:srgbClr val="FF0000"/>
                </a:solidFill>
              </a:rPr>
              <a:t>20</a:t>
            </a:r>
            <a:r>
              <a:rPr lang="zh-TW" altLang="en-US" sz="2400" dirty="0" smtClean="0"/>
              <a:t>分。</a:t>
            </a:r>
            <a:endParaRPr lang="en-US" altLang="zh-TW" sz="2400" dirty="0" smtClean="0"/>
          </a:p>
        </p:txBody>
      </p:sp>
      <p:sp>
        <p:nvSpPr>
          <p:cNvPr id="7" name="文字方塊 4"/>
          <p:cNvSpPr txBox="1"/>
          <p:nvPr/>
        </p:nvSpPr>
        <p:spPr>
          <a:xfrm>
            <a:off x="3923928" y="1134817"/>
            <a:ext cx="5112568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2400" dirty="0" smtClean="0"/>
              <a:t>報告繳交</a:t>
            </a:r>
            <a:r>
              <a:rPr lang="en-US" altLang="zh-TW" sz="2400" dirty="0" smtClean="0"/>
              <a:t>:</a:t>
            </a:r>
            <a:r>
              <a:rPr lang="zh-TW" altLang="en-US" sz="2400" dirty="0" smtClean="0"/>
              <a:t> </a:t>
            </a:r>
            <a:r>
              <a:rPr lang="en-US" altLang="zh-TW" sz="2400" dirty="0" smtClean="0"/>
              <a:t>5/3(</a:t>
            </a:r>
            <a:r>
              <a:rPr lang="zh-TW" altLang="en-US" sz="2400" dirty="0" smtClean="0"/>
              <a:t>三</a:t>
            </a:r>
            <a:r>
              <a:rPr lang="en-US" altLang="zh-TW" sz="2400" dirty="0" smtClean="0"/>
              <a:t>)11:59pm</a:t>
            </a:r>
            <a:r>
              <a:rPr lang="zh-TW" altLang="en-US" sz="2400" dirty="0" smtClean="0"/>
              <a:t>前 </a:t>
            </a:r>
            <a:r>
              <a:rPr lang="en-US" altLang="zh-TW" sz="2400" dirty="0" smtClean="0"/>
              <a:t>(</a:t>
            </a:r>
            <a:r>
              <a:rPr lang="zh-TW" altLang="en-US" sz="2400" dirty="0" smtClean="0"/>
              <a:t>兩週</a:t>
            </a:r>
            <a:r>
              <a:rPr lang="en-US" altLang="zh-TW" sz="2400" dirty="0" smtClean="0"/>
              <a:t>)</a:t>
            </a:r>
          </a:p>
        </p:txBody>
      </p:sp>
      <p:sp>
        <p:nvSpPr>
          <p:cNvPr id="8" name="文字方塊 4"/>
          <p:cNvSpPr txBox="1"/>
          <p:nvPr/>
        </p:nvSpPr>
        <p:spPr>
          <a:xfrm>
            <a:off x="5962818" y="5813937"/>
            <a:ext cx="305145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2400" dirty="0" smtClean="0"/>
              <a:t>課</a:t>
            </a:r>
            <a:r>
              <a:rPr lang="zh-TW" altLang="en-US" sz="2400" dirty="0" smtClean="0"/>
              <a:t>堂</a:t>
            </a:r>
            <a:r>
              <a:rPr lang="zh-TW" altLang="en-US" sz="2400" dirty="0" smtClean="0"/>
              <a:t>出席</a:t>
            </a:r>
            <a:r>
              <a:rPr lang="en-US" altLang="zh-TW" sz="2400" dirty="0" smtClean="0"/>
              <a:t>(4/20)</a:t>
            </a:r>
            <a:r>
              <a:rPr lang="zh-TW" altLang="en-US" sz="2400" dirty="0" smtClean="0"/>
              <a:t> </a:t>
            </a:r>
            <a:r>
              <a:rPr lang="en-US" altLang="zh-TW" sz="2400" dirty="0" smtClean="0"/>
              <a:t>: </a:t>
            </a:r>
            <a:r>
              <a:rPr lang="en-US" altLang="zh-TW" sz="2400" dirty="0" smtClean="0">
                <a:solidFill>
                  <a:srgbClr val="FF0000"/>
                </a:solidFill>
              </a:rPr>
              <a:t>(30</a:t>
            </a:r>
            <a:r>
              <a:rPr lang="en-US" altLang="zh-TW" sz="2400" dirty="0" smtClean="0">
                <a:solidFill>
                  <a:srgbClr val="FF0000"/>
                </a:solidFill>
              </a:rPr>
              <a:t>%)</a:t>
            </a:r>
            <a:endParaRPr lang="en-US" altLang="zh-TW" sz="2400" dirty="0" smtClean="0">
              <a:solidFill>
                <a:srgbClr val="FF0000"/>
              </a:solidFill>
            </a:endParaRPr>
          </a:p>
        </p:txBody>
      </p:sp>
      <p:sp>
        <p:nvSpPr>
          <p:cNvPr id="9" name="文字方塊 4"/>
          <p:cNvSpPr txBox="1"/>
          <p:nvPr/>
        </p:nvSpPr>
        <p:spPr>
          <a:xfrm>
            <a:off x="251520" y="6098327"/>
            <a:ext cx="4472508" cy="40011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2000" dirty="0" smtClean="0">
                <a:solidFill>
                  <a:srgbClr val="0000FF"/>
                </a:solidFill>
              </a:rPr>
              <a:t>&gt;&gt;</a:t>
            </a:r>
            <a:r>
              <a:rPr lang="zh-TW" altLang="en-US" sz="2000" dirty="0" smtClean="0">
                <a:solidFill>
                  <a:srgbClr val="0000FF"/>
                </a:solidFill>
              </a:rPr>
              <a:t> </a:t>
            </a:r>
            <a:r>
              <a:rPr lang="zh-TW" altLang="en-US" sz="2000" dirty="0">
                <a:solidFill>
                  <a:srgbClr val="0000FF"/>
                </a:solidFill>
              </a:rPr>
              <a:t>本</a:t>
            </a:r>
            <a:r>
              <a:rPr lang="zh-TW" altLang="en-US" sz="2000" dirty="0" smtClean="0">
                <a:solidFill>
                  <a:srgbClr val="0000FF"/>
                </a:solidFill>
              </a:rPr>
              <a:t>週</a:t>
            </a:r>
            <a:r>
              <a:rPr lang="en-US" altLang="zh-TW" sz="2000" dirty="0" smtClean="0">
                <a:solidFill>
                  <a:srgbClr val="0000FF"/>
                </a:solidFill>
              </a:rPr>
              <a:t>Lab</a:t>
            </a:r>
            <a:r>
              <a:rPr lang="zh-TW" altLang="en-US" sz="2000" dirty="0" smtClean="0">
                <a:solidFill>
                  <a:srgbClr val="0000FF"/>
                </a:solidFill>
              </a:rPr>
              <a:t>如有問題，下</a:t>
            </a:r>
            <a:r>
              <a:rPr lang="zh-TW" altLang="en-US" sz="2000" dirty="0">
                <a:solidFill>
                  <a:srgbClr val="0000FF"/>
                </a:solidFill>
              </a:rPr>
              <a:t>週</a:t>
            </a:r>
            <a:r>
              <a:rPr lang="zh-TW" altLang="en-US" sz="2000" dirty="0" smtClean="0">
                <a:solidFill>
                  <a:srgbClr val="0000FF"/>
                </a:solidFill>
              </a:rPr>
              <a:t>也可</a:t>
            </a:r>
            <a:r>
              <a:rPr lang="zh-TW" altLang="en-US" sz="2000" dirty="0" smtClean="0">
                <a:solidFill>
                  <a:srgbClr val="0000FF"/>
                </a:solidFill>
              </a:rPr>
              <a:t>提問</a:t>
            </a:r>
            <a:r>
              <a:rPr lang="zh-TW" altLang="en-US" sz="2000" dirty="0">
                <a:solidFill>
                  <a:srgbClr val="0000FF"/>
                </a:solidFill>
              </a:rPr>
              <a:t>。</a:t>
            </a:r>
            <a:endParaRPr lang="en-US" altLang="zh-TW" sz="2000" dirty="0" smtClean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0806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New Project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TW" dirty="0"/>
              <a:t>5</a:t>
            </a:r>
            <a:r>
              <a:rPr lang="en-US" altLang="zh-TW" dirty="0" smtClean="0"/>
              <a:t>-</a:t>
            </a:r>
            <a:fld id="{73DA0BB7-265A-403C-9275-D587AB510EDC}" type="slidenum">
              <a:rPr lang="zh-TW" altLang="en-US" smtClean="0"/>
              <a:pPr/>
              <a:t>4</a:t>
            </a:fld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68560" y="980728"/>
            <a:ext cx="9837401" cy="5328592"/>
          </a:xfrm>
          <a:prstGeom prst="rect">
            <a:avLst/>
          </a:prstGeom>
        </p:spPr>
      </p:pic>
      <p:sp>
        <p:nvSpPr>
          <p:cNvPr id="10" name="文字方塊 9"/>
          <p:cNvSpPr txBox="1"/>
          <p:nvPr/>
        </p:nvSpPr>
        <p:spPr>
          <a:xfrm>
            <a:off x="2483768" y="2329840"/>
            <a:ext cx="2080378" cy="36933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TW" b="1" dirty="0" err="1" smtClean="0">
                <a:solidFill>
                  <a:srgbClr val="C00000"/>
                </a:solidFill>
              </a:rPr>
              <a:t>Creat</a:t>
            </a:r>
            <a:r>
              <a:rPr lang="en-US" altLang="zh-TW" b="1" dirty="0" smtClean="0">
                <a:solidFill>
                  <a:srgbClr val="C00000"/>
                </a:solidFill>
              </a:rPr>
              <a:t> a New Project</a:t>
            </a:r>
            <a:endParaRPr lang="zh-TW" altLang="en-US" b="1" dirty="0">
              <a:solidFill>
                <a:srgbClr val="C00000"/>
              </a:solidFill>
            </a:endParaRPr>
          </a:p>
        </p:txBody>
      </p:sp>
      <p:cxnSp>
        <p:nvCxnSpPr>
          <p:cNvPr id="12" name="直線單箭頭接點 11"/>
          <p:cNvCxnSpPr/>
          <p:nvPr/>
        </p:nvCxnSpPr>
        <p:spPr>
          <a:xfrm flipH="1" flipV="1">
            <a:off x="899592" y="1645142"/>
            <a:ext cx="1584176" cy="775746"/>
          </a:xfrm>
          <a:prstGeom prst="straightConnector1">
            <a:avLst/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0292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New Project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TW" dirty="0"/>
              <a:t>5</a:t>
            </a:r>
            <a:r>
              <a:rPr lang="en-US" altLang="zh-TW" dirty="0" smtClean="0"/>
              <a:t>-</a:t>
            </a:r>
            <a:fld id="{73DA0BB7-265A-403C-9275-D587AB510EDC}" type="slidenum">
              <a:rPr lang="zh-TW" altLang="en-US" smtClean="0"/>
              <a:pPr/>
              <a:t>5</a:t>
            </a:fld>
            <a:endParaRPr lang="zh-TW" altLang="en-US" dirty="0"/>
          </a:p>
        </p:txBody>
      </p:sp>
      <p:pic>
        <p:nvPicPr>
          <p:cNvPr id="17" name="圖片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648" y="1297799"/>
            <a:ext cx="6336704" cy="4907839"/>
          </a:xfrm>
          <a:prstGeom prst="rect">
            <a:avLst/>
          </a:prstGeom>
        </p:spPr>
      </p:pic>
      <p:sp>
        <p:nvSpPr>
          <p:cNvPr id="13" name="橢圓 12"/>
          <p:cNvSpPr/>
          <p:nvPr/>
        </p:nvSpPr>
        <p:spPr>
          <a:xfrm>
            <a:off x="5004048" y="5733256"/>
            <a:ext cx="792088" cy="530564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/>
          <p:cNvSpPr txBox="1"/>
          <p:nvPr/>
        </p:nvSpPr>
        <p:spPr>
          <a:xfrm>
            <a:off x="4139952" y="4466912"/>
            <a:ext cx="2474912" cy="36933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TW" altLang="en-US" b="1" dirty="0" smtClean="0">
                <a:solidFill>
                  <a:srgbClr val="C00000"/>
                </a:solidFill>
              </a:rPr>
              <a:t>或方式</a:t>
            </a:r>
            <a:r>
              <a:rPr lang="en-US" altLang="zh-TW" b="1" dirty="0" smtClean="0">
                <a:solidFill>
                  <a:srgbClr val="C00000"/>
                </a:solidFill>
              </a:rPr>
              <a:t>2: Counter_</a:t>
            </a:r>
            <a:r>
              <a:rPr lang="zh-TW" altLang="en-US" b="1" dirty="0" smtClean="0">
                <a:solidFill>
                  <a:srgbClr val="C00000"/>
                </a:solidFill>
              </a:rPr>
              <a:t>學</a:t>
            </a:r>
            <a:r>
              <a:rPr lang="zh-TW" altLang="en-US" b="1" dirty="0">
                <a:solidFill>
                  <a:srgbClr val="C00000"/>
                </a:solidFill>
              </a:rPr>
              <a:t>號</a:t>
            </a:r>
          </a:p>
        </p:txBody>
      </p:sp>
      <p:cxnSp>
        <p:nvCxnSpPr>
          <p:cNvPr id="12" name="直線單箭頭接點 11"/>
          <p:cNvCxnSpPr>
            <a:stCxn id="10" idx="1"/>
          </p:cNvCxnSpPr>
          <p:nvPr/>
        </p:nvCxnSpPr>
        <p:spPr>
          <a:xfrm flipH="1" flipV="1">
            <a:off x="2193082" y="2454786"/>
            <a:ext cx="1518316" cy="1051061"/>
          </a:xfrm>
          <a:prstGeom prst="straightConnector1">
            <a:avLst/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9"/>
          <p:cNvSpPr txBox="1"/>
          <p:nvPr/>
        </p:nvSpPr>
        <p:spPr>
          <a:xfrm>
            <a:off x="3711398" y="3321181"/>
            <a:ext cx="2084738" cy="36933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TW" b="1" dirty="0" smtClean="0">
                <a:solidFill>
                  <a:srgbClr val="C00000"/>
                </a:solidFill>
              </a:rPr>
              <a:t>Key in project name</a:t>
            </a:r>
            <a:endParaRPr lang="zh-TW" altLang="en-US" b="1" dirty="0">
              <a:solidFill>
                <a:srgbClr val="C00000"/>
              </a:solidFill>
            </a:endParaRPr>
          </a:p>
        </p:txBody>
      </p:sp>
      <p:cxnSp>
        <p:nvCxnSpPr>
          <p:cNvPr id="6" name="直線接點 5"/>
          <p:cNvCxnSpPr/>
          <p:nvPr/>
        </p:nvCxnSpPr>
        <p:spPr>
          <a:xfrm>
            <a:off x="5825538" y="3667774"/>
            <a:ext cx="234536" cy="3507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方塊 7"/>
          <p:cNvSpPr txBox="1"/>
          <p:nvPr/>
        </p:nvSpPr>
        <p:spPr>
          <a:xfrm>
            <a:off x="4139952" y="3983055"/>
            <a:ext cx="2287865" cy="36933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TW" altLang="en-US" b="1" dirty="0" smtClean="0">
                <a:solidFill>
                  <a:srgbClr val="C00000"/>
                </a:solidFill>
              </a:rPr>
              <a:t>方式</a:t>
            </a:r>
            <a:r>
              <a:rPr lang="en-US" altLang="zh-TW" b="1" dirty="0" smtClean="0">
                <a:solidFill>
                  <a:srgbClr val="C00000"/>
                </a:solidFill>
              </a:rPr>
              <a:t>1: Counter_</a:t>
            </a:r>
            <a:r>
              <a:rPr lang="zh-TW" altLang="en-US" b="1" dirty="0">
                <a:solidFill>
                  <a:srgbClr val="C00000"/>
                </a:solidFill>
              </a:rPr>
              <a:t>組別</a:t>
            </a:r>
          </a:p>
        </p:txBody>
      </p:sp>
      <p:sp>
        <p:nvSpPr>
          <p:cNvPr id="20" name="橢圓 19"/>
          <p:cNvSpPr/>
          <p:nvPr/>
        </p:nvSpPr>
        <p:spPr>
          <a:xfrm>
            <a:off x="7164288" y="1916832"/>
            <a:ext cx="576064" cy="4320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0000"/>
              </a:solidFill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6598110" y="1489318"/>
            <a:ext cx="27767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 smtClean="0">
                <a:solidFill>
                  <a:srgbClr val="FF0000"/>
                </a:solidFill>
              </a:rPr>
              <a:t> 選取剛剛新建的工作目錄</a:t>
            </a:r>
            <a:endParaRPr lang="en-US" b="1" dirty="0">
              <a:solidFill>
                <a:srgbClr val="FF0000"/>
              </a:solidFill>
            </a:endParaRPr>
          </a:p>
        </p:txBody>
      </p:sp>
      <p:cxnSp>
        <p:nvCxnSpPr>
          <p:cNvPr id="14" name="直線單箭頭接點 13"/>
          <p:cNvCxnSpPr/>
          <p:nvPr/>
        </p:nvCxnSpPr>
        <p:spPr>
          <a:xfrm flipH="1" flipV="1">
            <a:off x="1713103" y="2824815"/>
            <a:ext cx="662653" cy="2231136"/>
          </a:xfrm>
          <a:prstGeom prst="straightConnector1">
            <a:avLst/>
          </a:prstGeom>
          <a:ln w="28575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/>
          <p:cNvSpPr txBox="1"/>
          <p:nvPr/>
        </p:nvSpPr>
        <p:spPr>
          <a:xfrm>
            <a:off x="1835696" y="5055951"/>
            <a:ext cx="4762414" cy="369332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TW" altLang="en-US" b="1" dirty="0" smtClean="0">
                <a:solidFill>
                  <a:srgbClr val="C00000"/>
                </a:solidFill>
              </a:rPr>
              <a:t>注意</a:t>
            </a:r>
            <a:r>
              <a:rPr lang="en-US" altLang="zh-TW" b="1" dirty="0" smtClean="0">
                <a:solidFill>
                  <a:srgbClr val="C00000"/>
                </a:solidFill>
              </a:rPr>
              <a:t>:</a:t>
            </a:r>
            <a:r>
              <a:rPr lang="zh-TW" altLang="en-US" b="1" dirty="0" smtClean="0">
                <a:solidFill>
                  <a:srgbClr val="C00000"/>
                </a:solidFill>
              </a:rPr>
              <a:t> 此處為設計</a:t>
            </a:r>
            <a:r>
              <a:rPr lang="en-US" altLang="zh-TW" b="1" dirty="0" smtClean="0">
                <a:solidFill>
                  <a:srgbClr val="C00000"/>
                </a:solidFill>
              </a:rPr>
              <a:t>Top Module</a:t>
            </a:r>
            <a:r>
              <a:rPr lang="zh-TW" altLang="en-US" b="1" dirty="0" smtClean="0">
                <a:solidFill>
                  <a:srgbClr val="C00000"/>
                </a:solidFill>
              </a:rPr>
              <a:t>名稱</a:t>
            </a:r>
            <a:r>
              <a:rPr lang="en-US" altLang="zh-TW" b="1" dirty="0" smtClean="0">
                <a:solidFill>
                  <a:srgbClr val="C00000"/>
                </a:solidFill>
              </a:rPr>
              <a:t>(</a:t>
            </a:r>
            <a:r>
              <a:rPr lang="zh-TW" altLang="en-US" b="1" dirty="0" smtClean="0">
                <a:solidFill>
                  <a:srgbClr val="C00000"/>
                </a:solidFill>
              </a:rPr>
              <a:t>各組自訂</a:t>
            </a:r>
            <a:r>
              <a:rPr lang="en-US" altLang="zh-TW" b="1" dirty="0" smtClean="0">
                <a:solidFill>
                  <a:srgbClr val="C00000"/>
                </a:solidFill>
              </a:rPr>
              <a:t>)</a:t>
            </a:r>
            <a:endParaRPr lang="zh-TW" altLang="en-US" b="1" dirty="0">
              <a:solidFill>
                <a:srgbClr val="C00000"/>
              </a:solidFill>
            </a:endParaRPr>
          </a:p>
        </p:txBody>
      </p:sp>
      <p:sp>
        <p:nvSpPr>
          <p:cNvPr id="18" name="文字方塊 17"/>
          <p:cNvSpPr txBox="1"/>
          <p:nvPr/>
        </p:nvSpPr>
        <p:spPr>
          <a:xfrm>
            <a:off x="2127080" y="3875876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 smtClean="0">
                <a:solidFill>
                  <a:srgbClr val="FF0000"/>
                </a:solidFill>
              </a:rPr>
              <a:t>兩者名稱可不同</a:t>
            </a:r>
            <a:endParaRPr lang="en-US" b="1" dirty="0">
              <a:solidFill>
                <a:srgbClr val="FF0000"/>
              </a:solidFill>
            </a:endParaRPr>
          </a:p>
        </p:txBody>
      </p:sp>
      <p:cxnSp>
        <p:nvCxnSpPr>
          <p:cNvPr id="19" name="直線接點 18"/>
          <p:cNvCxnSpPr/>
          <p:nvPr/>
        </p:nvCxnSpPr>
        <p:spPr>
          <a:xfrm flipH="1">
            <a:off x="2926309" y="3148860"/>
            <a:ext cx="257280" cy="7270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接點 20"/>
          <p:cNvCxnSpPr/>
          <p:nvPr/>
        </p:nvCxnSpPr>
        <p:spPr>
          <a:xfrm>
            <a:off x="1892251" y="3479640"/>
            <a:ext cx="567423" cy="3962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4617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1164993"/>
            <a:ext cx="6768752" cy="5242464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Project Settings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TW" dirty="0"/>
              <a:t>5</a:t>
            </a:r>
            <a:r>
              <a:rPr lang="en-US" altLang="zh-TW" dirty="0" smtClean="0"/>
              <a:t>-</a:t>
            </a:r>
            <a:fld id="{73DA0BB7-265A-403C-9275-D587AB510EDC}" type="slidenum">
              <a:rPr lang="zh-TW" altLang="en-US" smtClean="0"/>
              <a:pPr/>
              <a:t>6</a:t>
            </a:fld>
            <a:endParaRPr lang="zh-TW" altLang="en-US" dirty="0"/>
          </a:p>
        </p:txBody>
      </p:sp>
      <p:sp>
        <p:nvSpPr>
          <p:cNvPr id="7" name="橢圓 6"/>
          <p:cNvSpPr/>
          <p:nvPr/>
        </p:nvSpPr>
        <p:spPr>
          <a:xfrm>
            <a:off x="5076056" y="5877272"/>
            <a:ext cx="792088" cy="468208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1187624" y="2060848"/>
            <a:ext cx="6624736" cy="86409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94265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Project Settings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TW" dirty="0" smtClean="0"/>
              <a:t>5-</a:t>
            </a:r>
            <a:fld id="{73DA0BB7-265A-403C-9275-D587AB510EDC}" type="slidenum">
              <a:rPr lang="zh-TW" altLang="en-US" smtClean="0"/>
              <a:pPr/>
              <a:t>7</a:t>
            </a:fld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1217328"/>
            <a:ext cx="6480720" cy="5019382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547664" y="2132856"/>
            <a:ext cx="2952328" cy="36004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30040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Project Settings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TW" dirty="0"/>
              <a:t>5</a:t>
            </a:r>
            <a:r>
              <a:rPr lang="en-US" altLang="zh-TW" dirty="0" smtClean="0"/>
              <a:t>-</a:t>
            </a:r>
            <a:fld id="{73DA0BB7-265A-403C-9275-D587AB510EDC}" type="slidenum">
              <a:rPr lang="zh-TW" altLang="en-US" smtClean="0"/>
              <a:pPr/>
              <a:t>8</a:t>
            </a:fld>
            <a:endParaRPr lang="zh-TW" altLang="en-US" dirty="0"/>
          </a:p>
        </p:txBody>
      </p:sp>
      <p:grpSp>
        <p:nvGrpSpPr>
          <p:cNvPr id="14" name="群組 13"/>
          <p:cNvGrpSpPr/>
          <p:nvPr/>
        </p:nvGrpSpPr>
        <p:grpSpPr>
          <a:xfrm>
            <a:off x="1380721" y="1196752"/>
            <a:ext cx="6382558" cy="4968552"/>
            <a:chOff x="1380721" y="1196752"/>
            <a:chExt cx="6382558" cy="4968552"/>
          </a:xfrm>
        </p:grpSpPr>
        <p:pic>
          <p:nvPicPr>
            <p:cNvPr id="3" name="圖片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80721" y="1196752"/>
              <a:ext cx="6382558" cy="4968552"/>
            </a:xfrm>
            <a:prstGeom prst="rect">
              <a:avLst/>
            </a:prstGeom>
          </p:spPr>
        </p:pic>
        <p:sp>
          <p:nvSpPr>
            <p:cNvPr id="6" name="橢圓 5"/>
            <p:cNvSpPr/>
            <p:nvPr/>
          </p:nvSpPr>
          <p:spPr>
            <a:xfrm>
              <a:off x="4932040" y="5762074"/>
              <a:ext cx="864096" cy="331222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2555776" y="2492896"/>
              <a:ext cx="2088232" cy="21602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文字方塊 7"/>
            <p:cNvSpPr txBox="1"/>
            <p:nvPr/>
          </p:nvSpPr>
          <p:spPr>
            <a:xfrm>
              <a:off x="4343026" y="2134746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1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11" name="文字方塊 10"/>
            <p:cNvSpPr txBox="1"/>
            <p:nvPr/>
          </p:nvSpPr>
          <p:spPr>
            <a:xfrm>
              <a:off x="5580112" y="5404966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2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44360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Project Summary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TW" dirty="0"/>
              <a:t>5</a:t>
            </a:r>
            <a:r>
              <a:rPr lang="en-US" altLang="zh-TW" dirty="0" smtClean="0"/>
              <a:t>-</a:t>
            </a:r>
            <a:fld id="{73DA0BB7-265A-403C-9275-D587AB510EDC}" type="slidenum">
              <a:rPr lang="zh-TW" altLang="en-US" smtClean="0"/>
              <a:pPr/>
              <a:t>9</a:t>
            </a:fld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1147200"/>
            <a:ext cx="6531446" cy="5043370"/>
          </a:xfrm>
          <a:prstGeom prst="rect">
            <a:avLst/>
          </a:prstGeom>
        </p:spPr>
      </p:pic>
      <p:sp>
        <p:nvSpPr>
          <p:cNvPr id="6" name="橢圓 5"/>
          <p:cNvSpPr/>
          <p:nvPr/>
        </p:nvSpPr>
        <p:spPr>
          <a:xfrm>
            <a:off x="5724128" y="5805264"/>
            <a:ext cx="792088" cy="2880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55442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10313</TotalTime>
  <Words>643</Words>
  <Application>Microsoft Office PowerPoint</Application>
  <PresentationFormat>如螢幕大小 (4:3)</PresentationFormat>
  <Paragraphs>149</Paragraphs>
  <Slides>32</Slides>
  <Notes>2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32</vt:i4>
      </vt:variant>
    </vt:vector>
  </HeadingPairs>
  <TitlesOfParts>
    <vt:vector size="38" baseType="lpstr">
      <vt:lpstr>新細明體</vt:lpstr>
      <vt:lpstr>Arial</vt:lpstr>
      <vt:lpstr>Calibri</vt:lpstr>
      <vt:lpstr>Cambria</vt:lpstr>
      <vt:lpstr>Centaur</vt:lpstr>
      <vt:lpstr>Office 佈景主題</vt:lpstr>
      <vt:lpstr>PowerPoint 簡報</vt:lpstr>
      <vt:lpstr>Altera FPGA Design Flow</vt:lpstr>
      <vt:lpstr>New Project</vt:lpstr>
      <vt:lpstr>New Project</vt:lpstr>
      <vt:lpstr>New Project</vt:lpstr>
      <vt:lpstr>Project Settings</vt:lpstr>
      <vt:lpstr>Project Settings</vt:lpstr>
      <vt:lpstr>Project Settings</vt:lpstr>
      <vt:lpstr>Project Summary</vt:lpstr>
      <vt:lpstr>GUI Window</vt:lpstr>
      <vt:lpstr>Verilog code</vt:lpstr>
      <vt:lpstr>Run Synthesis</vt:lpstr>
      <vt:lpstr>View Schematics</vt:lpstr>
      <vt:lpstr>View RTL Schematic</vt:lpstr>
      <vt:lpstr>View Technology Schematic</vt:lpstr>
      <vt:lpstr>View Technology Schematic</vt:lpstr>
      <vt:lpstr>Run Fitter</vt:lpstr>
      <vt:lpstr>Run Fitter (Warning)</vt:lpstr>
      <vt:lpstr>Altera FPGA Design Flow</vt:lpstr>
      <vt:lpstr>Constraints assignment </vt:lpstr>
      <vt:lpstr>Constraints assignment </vt:lpstr>
      <vt:lpstr>Constraints assignment [cont’d]</vt:lpstr>
      <vt:lpstr>Constraints assignment [cont’d] </vt:lpstr>
      <vt:lpstr>Constraints assignment [cont’d] </vt:lpstr>
      <vt:lpstr>Pins assignment</vt:lpstr>
      <vt:lpstr>Pins assignment [cont’d]</vt:lpstr>
      <vt:lpstr>Define Input/Output Pins</vt:lpstr>
      <vt:lpstr>User Constrain File</vt:lpstr>
      <vt:lpstr>User Constrain File (xxx.SDC) </vt:lpstr>
      <vt:lpstr>Start Compilation</vt:lpstr>
      <vt:lpstr>Start Compilation</vt:lpstr>
      <vt:lpstr>PowerPoint 簡報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yhchen</dc:creator>
  <cp:lastModifiedBy>user</cp:lastModifiedBy>
  <cp:revision>842</cp:revision>
  <cp:lastPrinted>2013-11-27T09:41:24Z</cp:lastPrinted>
  <dcterms:created xsi:type="dcterms:W3CDTF">2012-06-14T09:28:24Z</dcterms:created>
  <dcterms:modified xsi:type="dcterms:W3CDTF">2023-04-17T13:48:55Z</dcterms:modified>
</cp:coreProperties>
</file>